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</p:sldMasterIdLst>
  <p:notesMasterIdLst>
    <p:notesMasterId r:id="rId50"/>
  </p:notesMasterIdLst>
  <p:sldIdLst>
    <p:sldId id="256" r:id="rId2"/>
    <p:sldId id="261" r:id="rId3"/>
    <p:sldId id="262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4" r:id="rId12"/>
    <p:sldId id="280" r:id="rId13"/>
    <p:sldId id="281" r:id="rId14"/>
    <p:sldId id="282" r:id="rId15"/>
    <p:sldId id="298" r:id="rId16"/>
    <p:sldId id="299" r:id="rId17"/>
    <p:sldId id="300" r:id="rId18"/>
    <p:sldId id="302" r:id="rId19"/>
    <p:sldId id="301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275" r:id="rId28"/>
    <p:sldId id="279" r:id="rId29"/>
    <p:sldId id="277" r:id="rId30"/>
    <p:sldId id="284" r:id="rId31"/>
    <p:sldId id="285" r:id="rId32"/>
    <p:sldId id="286" r:id="rId33"/>
    <p:sldId id="287" r:id="rId34"/>
    <p:sldId id="291" r:id="rId35"/>
    <p:sldId id="292" r:id="rId36"/>
    <p:sldId id="293" r:id="rId37"/>
    <p:sldId id="276" r:id="rId38"/>
    <p:sldId id="294" r:id="rId39"/>
    <p:sldId id="295" r:id="rId40"/>
    <p:sldId id="296" r:id="rId41"/>
    <p:sldId id="297" r:id="rId42"/>
    <p:sldId id="283" r:id="rId43"/>
    <p:sldId id="288" r:id="rId44"/>
    <p:sldId id="273" r:id="rId45"/>
    <p:sldId id="264" r:id="rId46"/>
    <p:sldId id="278" r:id="rId47"/>
    <p:sldId id="289" r:id="rId48"/>
    <p:sldId id="257" r:id="rId49"/>
  </p:sldIdLst>
  <p:sldSz cx="9144000" cy="6858000" type="screen4x3"/>
  <p:notesSz cx="6854825" cy="9712325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5" d="100"/>
          <a:sy n="105" d="100"/>
        </p:scale>
        <p:origin x="-1744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738188"/>
            <a:ext cx="484505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613275"/>
            <a:ext cx="5481638" cy="436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79850" y="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fld id="{F66FD9C6-3C6C-418B-B5BF-3A7E75178E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118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fld id="{1874C7B7-EDE7-4DAB-B293-1D4963516FA0}" type="slidenum">
              <a:rPr lang="pt-BR" sz="1400" smtClean="0">
                <a:solidFill>
                  <a:srgbClr val="000000"/>
                </a:solidFill>
                <a:latin typeface="DejaVu Sans" pitchFamily="34" charset="0"/>
              </a:rPr>
              <a:pPr eaLnBrk="1" hangingPunct="1">
                <a:buFont typeface="Times New Roman" pitchFamily="18" charset="0"/>
                <a:buNone/>
              </a:pPr>
              <a:t>1</a:t>
            </a:fld>
            <a:endParaRPr lang="pt-BR" sz="1400" smtClean="0">
              <a:solidFill>
                <a:srgbClr val="000000"/>
              </a:solidFill>
              <a:latin typeface="DejaVu Sans" pitchFamily="34" charset="0"/>
            </a:endParaRPr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2141538" y="738188"/>
            <a:ext cx="2570162" cy="3641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pt-BR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613275"/>
            <a:ext cx="5483225" cy="4370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5" name="Retângulo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0" name="Retângulo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11" name="Retângulo de cantos arredondados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12" name="Retângulo de cantos arredondados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5" name="Retângulo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2CBFCA-9F5F-4501-A030-3A5BD8EB00C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74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F1418-BD62-43C3-AC6A-BFD9FE78DE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73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2F885-6C02-40B4-A807-2EF6AFBB225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73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AE215-891F-4E87-8787-E03AF180FB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7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DED2B-6322-4D65-A5DF-98095B29288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0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783357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DD93D-F13B-4E52-BD6D-384819C10ED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47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4102FBA-1590-4BCE-B7E9-96AAD02094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86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30960"/>
            <a:ext cx="8229600" cy="1069848"/>
          </a:xfrm>
        </p:spPr>
        <p:txBody>
          <a:bodyPr/>
          <a:lstStyle>
            <a:lvl1pPr>
              <a:defRPr sz="4000">
                <a:solidFill>
                  <a:srgbClr val="800000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E26DC-C57D-4B91-9529-431D57B06AF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77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5E4D4-45EC-4CFE-BA0B-C2119A9CA17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4AF4A-7D5E-4E4D-8248-66997435BA2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46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77EF-0B96-453E-A645-B37DB84DC34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6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/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620688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 estilo do título mestre</a:t>
            </a:r>
            <a:endParaRPr lang="en-US" dirty="0" smtClean="0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1727176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smtClean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kumimoji="0" sz="800">
                <a:solidFill>
                  <a:schemeClr val="accent2"/>
                </a:solidFill>
                <a:latin typeface="Times New Roman" pitchFamily="16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kumimoji="0" sz="800">
                <a:solidFill>
                  <a:schemeClr val="accent2"/>
                </a:solidFill>
                <a:latin typeface="Times New Roman" pitchFamily="16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kumimoji="0" sz="1800">
                <a:solidFill>
                  <a:srgbClr val="FFFFFF"/>
                </a:solidFill>
                <a:latin typeface="Times New Roman" pitchFamily="16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fld id="{2FBD02FE-04B0-47BD-B00E-9BC12D04DDA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5" r:id="rId2"/>
    <p:sldLayoutId id="2147483896" r:id="rId3"/>
    <p:sldLayoutId id="2147483897" r:id="rId4"/>
    <p:sldLayoutId id="2147483904" r:id="rId5"/>
    <p:sldLayoutId id="2147483905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8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ufcregi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hyperlink" Target="https://www.youtube.com/watch?v=wiOopO9jTZ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dpface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cdpvideo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s://serenatadeamor.org/" TargetMode="External"/><Relationship Id="rId6" Type="http://schemas.openxmlformats.org/officeDocument/2006/relationships/hyperlink" Target="https://medium.com/data-science-brigade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23528" y="332656"/>
            <a:ext cx="8458200" cy="2808312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pt-BR" sz="4800" dirty="0" smtClean="0"/>
              <a:t>Aprendizado de Máquina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85192" y="5700138"/>
            <a:ext cx="7211144" cy="1041230"/>
          </a:xfrm>
        </p:spPr>
        <p:txBody>
          <a:bodyPr lIns="90000" tIns="78552" rIns="90000" bIns="46800">
            <a:normAutofit/>
          </a:bodyPr>
          <a:lstStyle/>
          <a:p>
            <a:pPr marL="0" eaLnBrk="1" fontAlgn="auto" hangingPunct="1">
              <a:spcBef>
                <a:spcPts val="700"/>
              </a:spcBef>
              <a:spcAft>
                <a:spcPts val="300"/>
              </a:spcAft>
              <a:buClr>
                <a:schemeClr val="accent3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dirty="0" err="1"/>
              <a:t>Prof.</a:t>
            </a:r>
            <a:r>
              <a:rPr lang="en-GB" dirty="0"/>
              <a:t> Regis </a:t>
            </a:r>
            <a:r>
              <a:rPr lang="en-GB" dirty="0" err="1"/>
              <a:t>Pires</a:t>
            </a:r>
            <a:r>
              <a:rPr lang="en-GB" dirty="0"/>
              <a:t> </a:t>
            </a:r>
            <a:r>
              <a:rPr lang="en-GB" dirty="0" err="1"/>
              <a:t>Magalhães</a:t>
            </a:r>
            <a:endParaRPr lang="en-GB" dirty="0"/>
          </a:p>
          <a:p>
            <a:pPr marL="0" eaLnBrk="1" fontAlgn="auto" hangingPunct="1">
              <a:spcBef>
                <a:spcPts val="450"/>
              </a:spcBef>
              <a:spcAft>
                <a:spcPts val="200"/>
              </a:spcAft>
              <a:buClr>
                <a:schemeClr val="accent3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dirty="0" err="1"/>
              <a:t>regismagalhaes@ufc.br</a:t>
            </a:r>
            <a:r>
              <a:rPr lang="en-GB" dirty="0"/>
              <a:t> - </a:t>
            </a:r>
            <a:r>
              <a:rPr lang="pt-BR" dirty="0">
                <a:hlinkClick r:id="rId3"/>
              </a:rPr>
              <a:t>http://bit.ly/ufcregis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19674"/>
            <a:ext cx="1749072" cy="17323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04" y="775226"/>
            <a:ext cx="8969648" cy="220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94" y="2518274"/>
            <a:ext cx="3417645" cy="132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066" y="2436748"/>
            <a:ext cx="1885950" cy="296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86" y="3867404"/>
            <a:ext cx="3070210" cy="203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344" y="2979091"/>
            <a:ext cx="3417645" cy="12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2394" y="4296889"/>
            <a:ext cx="3417645" cy="1580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13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25500"/>
            <a:ext cx="90297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778443"/>
            <a:ext cx="8220364" cy="58189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05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596900"/>
            <a:ext cx="9029700" cy="5664200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67744" y="63093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solidFill>
                  <a:srgbClr val="800000"/>
                </a:solidFill>
                <a:latin typeface="Arial"/>
                <a:cs typeface="Arial"/>
                <a:hlinkClick r:id="rId3"/>
              </a:rPr>
              <a:t>https://www.youtube.com/watch?v=</a:t>
            </a:r>
            <a:r>
              <a:rPr lang="pt-BR" sz="1400" dirty="0" smtClean="0">
                <a:solidFill>
                  <a:srgbClr val="800000"/>
                </a:solidFill>
                <a:latin typeface="Arial"/>
                <a:cs typeface="Arial"/>
                <a:hlinkClick r:id="rId3"/>
              </a:rPr>
              <a:t>wiOopO9jTZw</a:t>
            </a:r>
            <a:r>
              <a:rPr lang="pt-BR" sz="1400" dirty="0" smtClean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endParaRPr lang="pt-BR" sz="1400" dirty="0">
              <a:solidFill>
                <a:srgbClr val="8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66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63" y="620688"/>
            <a:ext cx="663527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7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Usos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607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9848"/>
          </a:xfrm>
        </p:spPr>
        <p:txBody>
          <a:bodyPr/>
          <a:lstStyle/>
          <a:p>
            <a:r>
              <a:rPr lang="pt-BR" sz="3200" dirty="0" err="1"/>
              <a:t>Identify</a:t>
            </a:r>
            <a:r>
              <a:rPr lang="pt-BR" sz="3200" dirty="0"/>
              <a:t> </a:t>
            </a:r>
            <a:r>
              <a:rPr lang="pt-BR" sz="3200" dirty="0" err="1"/>
              <a:t>the</a:t>
            </a:r>
            <a:r>
              <a:rPr lang="pt-BR" sz="3200" dirty="0"/>
              <a:t> </a:t>
            </a:r>
            <a:r>
              <a:rPr lang="pt-BR" sz="3200" dirty="0" err="1"/>
              <a:t>risk</a:t>
            </a:r>
            <a:r>
              <a:rPr lang="pt-BR" sz="3200" dirty="0"/>
              <a:t> </a:t>
            </a:r>
            <a:r>
              <a:rPr lang="pt-BR" sz="3200" dirty="0" err="1"/>
              <a:t>factors</a:t>
            </a:r>
            <a:r>
              <a:rPr lang="pt-BR" sz="3200" dirty="0"/>
              <a:t> for </a:t>
            </a:r>
            <a:r>
              <a:rPr lang="pt-BR" sz="3200" dirty="0" err="1"/>
              <a:t>prostate</a:t>
            </a:r>
            <a:r>
              <a:rPr lang="pt-BR" sz="3200" dirty="0"/>
              <a:t> </a:t>
            </a:r>
            <a:r>
              <a:rPr lang="pt-BR" sz="3200" dirty="0" err="1" smtClean="0"/>
              <a:t>cancer</a:t>
            </a:r>
            <a:endParaRPr lang="pt-BR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4961451" cy="5667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529" y="1268760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tx1"/>
                </a:solidFill>
              </a:rPr>
              <a:t>Scatter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plot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correlation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3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69848"/>
          </a:xfrm>
        </p:spPr>
        <p:txBody>
          <a:bodyPr/>
          <a:lstStyle/>
          <a:p>
            <a:r>
              <a:rPr lang="pt-BR" dirty="0" smtClean="0"/>
              <a:t>Correlação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352696"/>
            <a:ext cx="8890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55171"/>
            <a:ext cx="4329967" cy="263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555" y="3501008"/>
            <a:ext cx="2046373" cy="32390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27984" y="6135687"/>
            <a:ext cx="3558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00000"/>
                </a:solidFill>
                <a:latin typeface="+mn-lt"/>
              </a:rPr>
              <a:t> </a:t>
            </a:r>
            <a:r>
              <a:rPr lang="pt-BR" dirty="0" err="1">
                <a:solidFill>
                  <a:srgbClr val="800000"/>
                </a:solidFill>
                <a:latin typeface="+mn-lt"/>
              </a:rPr>
              <a:t>the</a:t>
            </a:r>
            <a:r>
              <a:rPr lang="pt-BR" dirty="0">
                <a:solidFill>
                  <a:srgbClr val="800000"/>
                </a:solidFill>
                <a:latin typeface="+mn-lt"/>
              </a:rPr>
              <a:t> </a:t>
            </a:r>
            <a:r>
              <a:rPr lang="pt-BR" dirty="0" err="1">
                <a:solidFill>
                  <a:srgbClr val="800000"/>
                </a:solidFill>
                <a:latin typeface="+mn-lt"/>
              </a:rPr>
              <a:t>correlation</a:t>
            </a:r>
            <a:r>
              <a:rPr lang="pt-BR" dirty="0">
                <a:solidFill>
                  <a:srgbClr val="800000"/>
                </a:solidFill>
                <a:latin typeface="+mn-lt"/>
              </a:rPr>
              <a:t> </a:t>
            </a:r>
            <a:r>
              <a:rPr lang="pt-BR" dirty="0" err="1">
                <a:solidFill>
                  <a:srgbClr val="800000"/>
                </a:solidFill>
                <a:latin typeface="+mn-lt"/>
              </a:rPr>
              <a:t>is</a:t>
            </a:r>
            <a:r>
              <a:rPr lang="pt-BR" dirty="0">
                <a:solidFill>
                  <a:srgbClr val="800000"/>
                </a:solidFill>
                <a:latin typeface="+mn-lt"/>
              </a:rPr>
              <a:t> 0.9575</a:t>
            </a:r>
          </a:p>
        </p:txBody>
      </p:sp>
    </p:spTree>
    <p:extLst>
      <p:ext uri="{BB962C8B-B14F-4D97-AF65-F5344CB8AC3E}">
        <p14:creationId xmlns:p14="http://schemas.microsoft.com/office/powerpoint/2010/main" val="371487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45368"/>
            <a:ext cx="762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95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9848"/>
          </a:xfrm>
        </p:spPr>
        <p:txBody>
          <a:bodyPr/>
          <a:lstStyle/>
          <a:p>
            <a:r>
              <a:rPr lang="pt-BR" dirty="0" smtClean="0"/>
              <a:t>Correlação</a:t>
            </a:r>
            <a:endParaRPr lang="pt-B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13395"/>
            <a:ext cx="5161550" cy="30158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9856" y="1196752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It </a:t>
            </a:r>
            <a:r>
              <a:rPr lang="pt-BR" dirty="0" err="1">
                <a:solidFill>
                  <a:schemeClr val="tx1"/>
                </a:solidFill>
              </a:rPr>
              <a:t>gets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so</a:t>
            </a:r>
            <a:r>
              <a:rPr lang="pt-BR" dirty="0">
                <a:solidFill>
                  <a:schemeClr val="tx1"/>
                </a:solidFill>
              </a:rPr>
              <a:t> hot </a:t>
            </a:r>
            <a:r>
              <a:rPr lang="pt-BR" dirty="0" err="1">
                <a:solidFill>
                  <a:schemeClr val="tx1"/>
                </a:solidFill>
              </a:rPr>
              <a:t>that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people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aren't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going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near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shop, </a:t>
            </a:r>
            <a:r>
              <a:rPr lang="pt-BR" dirty="0" err="1">
                <a:solidFill>
                  <a:schemeClr val="tx1"/>
                </a:solidFill>
              </a:rPr>
              <a:t>and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sales</a:t>
            </a:r>
            <a:r>
              <a:rPr lang="pt-BR" dirty="0">
                <a:solidFill>
                  <a:schemeClr val="tx1"/>
                </a:solidFill>
              </a:rPr>
              <a:t> start </a:t>
            </a:r>
            <a:r>
              <a:rPr lang="pt-BR" dirty="0" err="1">
                <a:solidFill>
                  <a:schemeClr val="tx1"/>
                </a:solidFill>
              </a:rPr>
              <a:t>dropping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80112" y="1844824"/>
            <a:ext cx="349188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calculated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correlation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value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0 (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worked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it out),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which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means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"no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correlation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".</a:t>
            </a:r>
          </a:p>
          <a:p>
            <a:endParaRPr lang="pt-BR" sz="1800" dirty="0">
              <a:solidFill>
                <a:srgbClr val="000000"/>
              </a:solidFill>
              <a:latin typeface="+mn-lt"/>
            </a:endParaRPr>
          </a:p>
          <a:p>
            <a:r>
              <a:rPr lang="pt-BR" sz="1800" dirty="0" err="1">
                <a:solidFill>
                  <a:srgbClr val="000000"/>
                </a:solidFill>
                <a:latin typeface="+mn-lt"/>
              </a:rPr>
              <a:t>But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we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can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see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data does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have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a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correlation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: it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follows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a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nice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curve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that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reaches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a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peak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around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25° C.</a:t>
            </a:r>
          </a:p>
          <a:p>
            <a:endParaRPr lang="pt-BR" sz="1800" dirty="0">
              <a:solidFill>
                <a:srgbClr val="000000"/>
              </a:solidFill>
              <a:latin typeface="+mn-lt"/>
            </a:endParaRPr>
          </a:p>
          <a:p>
            <a:r>
              <a:rPr lang="pt-BR" sz="1800" dirty="0" err="1">
                <a:solidFill>
                  <a:srgbClr val="000000"/>
                </a:solidFill>
                <a:latin typeface="+mn-lt"/>
              </a:rPr>
              <a:t>But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linear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correlation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calculation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not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"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smart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"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enough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to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see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this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endParaRPr lang="pt-BR" sz="1800" dirty="0">
              <a:solidFill>
                <a:srgbClr val="000000"/>
              </a:solidFill>
              <a:latin typeface="+mn-lt"/>
            </a:endParaRPr>
          </a:p>
          <a:p>
            <a:r>
              <a:rPr lang="pt-BR" sz="1800" dirty="0">
                <a:solidFill>
                  <a:srgbClr val="000000"/>
                </a:solidFill>
                <a:latin typeface="+mn-lt"/>
              </a:rPr>
              <a:t>Moral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of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story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: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make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a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Scatter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Plot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and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look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at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it! </a:t>
            </a:r>
          </a:p>
          <a:p>
            <a:r>
              <a:rPr lang="pt-BR" sz="1800" dirty="0" err="1">
                <a:solidFill>
                  <a:srgbClr val="000000"/>
                </a:solidFill>
                <a:latin typeface="+mn-lt"/>
              </a:rPr>
              <a:t>You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may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see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a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correlation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that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calculation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 does </a:t>
            </a:r>
            <a:r>
              <a:rPr lang="pt-BR" sz="1800" dirty="0" err="1">
                <a:solidFill>
                  <a:srgbClr val="000000"/>
                </a:solidFill>
                <a:latin typeface="+mn-lt"/>
              </a:rPr>
              <a:t>not</a:t>
            </a:r>
            <a:r>
              <a:rPr lang="pt-BR" sz="18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88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50" y="620688"/>
            <a:ext cx="6043008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69848"/>
          </a:xfrm>
        </p:spPr>
        <p:txBody>
          <a:bodyPr/>
          <a:lstStyle/>
          <a:p>
            <a:r>
              <a:rPr lang="pt-BR" sz="3200" dirty="0" err="1"/>
              <a:t>Classify</a:t>
            </a:r>
            <a:r>
              <a:rPr lang="pt-BR" sz="3200" dirty="0"/>
              <a:t> a </a:t>
            </a:r>
            <a:r>
              <a:rPr lang="pt-BR" sz="3200" dirty="0" err="1"/>
              <a:t>recorded</a:t>
            </a:r>
            <a:r>
              <a:rPr lang="pt-BR" sz="3200" dirty="0"/>
              <a:t> </a:t>
            </a:r>
            <a:r>
              <a:rPr lang="pt-BR" sz="3200" dirty="0" err="1"/>
              <a:t>phoneme</a:t>
            </a:r>
            <a:r>
              <a:rPr lang="pt-BR" sz="3200" dirty="0"/>
              <a:t> </a:t>
            </a:r>
            <a:r>
              <a:rPr lang="pt-BR" sz="3200" dirty="0" err="1"/>
              <a:t>based</a:t>
            </a:r>
            <a:r>
              <a:rPr lang="pt-BR" sz="3200" dirty="0"/>
              <a:t> </a:t>
            </a:r>
            <a:r>
              <a:rPr lang="pt-BR" sz="3200" dirty="0" err="1"/>
              <a:t>on</a:t>
            </a:r>
            <a:r>
              <a:rPr lang="pt-BR" sz="3200" dirty="0"/>
              <a:t> a log-</a:t>
            </a:r>
            <a:r>
              <a:rPr lang="pt-BR" sz="3200" dirty="0" err="1" smtClean="0"/>
              <a:t>periodogram</a:t>
            </a:r>
            <a:endParaRPr lang="pt-BR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4692781" cy="2636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" y="4213709"/>
            <a:ext cx="4632061" cy="26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Predict whether someone will have a heart attack on the basis of demographic, diet and clinical </a:t>
            </a:r>
            <a:r>
              <a:rPr lang="en-US" sz="2400" dirty="0" smtClean="0"/>
              <a:t>measurements </a:t>
            </a:r>
            <a:endParaRPr lang="pt-BR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9" y="1660860"/>
            <a:ext cx="521440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9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 Detection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>
                <a:solidFill>
                  <a:srgbClr val="000000"/>
                </a:solidFill>
              </a:rPr>
              <a:t>data </a:t>
            </a:r>
            <a:r>
              <a:rPr lang="pt-BR" sz="3200" baseline="30000" dirty="0" err="1">
                <a:solidFill>
                  <a:srgbClr val="000000"/>
                </a:solidFill>
              </a:rPr>
              <a:t>from</a:t>
            </a:r>
            <a:r>
              <a:rPr lang="pt-BR" sz="3200" baseline="30000" dirty="0">
                <a:solidFill>
                  <a:srgbClr val="000000"/>
                </a:solidFill>
              </a:rPr>
              <a:t> 4601 </a:t>
            </a:r>
            <a:r>
              <a:rPr lang="pt-BR" sz="3200" baseline="30000" dirty="0" err="1">
                <a:solidFill>
                  <a:srgbClr val="000000"/>
                </a:solidFill>
              </a:rPr>
              <a:t>emails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sent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an</a:t>
            </a:r>
            <a:r>
              <a:rPr lang="pt-BR" sz="3200" baseline="30000" dirty="0">
                <a:solidFill>
                  <a:srgbClr val="000000"/>
                </a:solidFill>
              </a:rPr>
              <a:t> individual (</a:t>
            </a:r>
            <a:r>
              <a:rPr lang="pt-BR" sz="3200" baseline="30000" dirty="0" err="1">
                <a:solidFill>
                  <a:srgbClr val="000000"/>
                </a:solidFill>
              </a:rPr>
              <a:t>named</a:t>
            </a:r>
            <a:r>
              <a:rPr lang="pt-BR" sz="3200" baseline="30000" dirty="0">
                <a:solidFill>
                  <a:srgbClr val="000000"/>
                </a:solidFill>
              </a:rPr>
              <a:t> George, </a:t>
            </a:r>
            <a:r>
              <a:rPr lang="pt-BR" sz="3200" baseline="30000" dirty="0" err="1">
                <a:solidFill>
                  <a:srgbClr val="000000"/>
                </a:solidFill>
              </a:rPr>
              <a:t>at</a:t>
            </a:r>
            <a:r>
              <a:rPr lang="pt-BR" sz="3200" baseline="30000" dirty="0">
                <a:solidFill>
                  <a:srgbClr val="000000"/>
                </a:solidFill>
              </a:rPr>
              <a:t> HP </a:t>
            </a:r>
            <a:r>
              <a:rPr lang="pt-BR" sz="3200" baseline="30000" dirty="0" err="1">
                <a:solidFill>
                  <a:srgbClr val="000000"/>
                </a:solidFill>
              </a:rPr>
              <a:t>labs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before</a:t>
            </a:r>
            <a:r>
              <a:rPr lang="pt-BR" sz="3200" baseline="30000" dirty="0">
                <a:solidFill>
                  <a:srgbClr val="000000"/>
                </a:solidFill>
              </a:rPr>
              <a:t> 2000). </a:t>
            </a:r>
            <a:r>
              <a:rPr lang="pt-BR" sz="3200" baseline="30000" dirty="0" err="1">
                <a:solidFill>
                  <a:srgbClr val="000000"/>
                </a:solidFill>
              </a:rPr>
              <a:t>Each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is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labeled</a:t>
            </a:r>
            <a:r>
              <a:rPr lang="pt-BR" sz="3200" baseline="30000" dirty="0">
                <a:solidFill>
                  <a:srgbClr val="000000"/>
                </a:solidFill>
              </a:rPr>
              <a:t> as </a:t>
            </a:r>
            <a:r>
              <a:rPr lang="pt-BR" sz="3200" baseline="30000" dirty="0">
                <a:solidFill>
                  <a:srgbClr val="128B02"/>
                </a:solidFill>
              </a:rPr>
              <a:t>spam </a:t>
            </a:r>
            <a:r>
              <a:rPr lang="pt-BR" sz="3200" baseline="30000" dirty="0" err="1">
                <a:solidFill>
                  <a:srgbClr val="000000"/>
                </a:solidFill>
              </a:rPr>
              <a:t>or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128B02"/>
                </a:solidFill>
              </a:rPr>
              <a:t>email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goal</a:t>
            </a:r>
            <a:r>
              <a:rPr lang="pt-BR" sz="3200" baseline="30000" dirty="0">
                <a:solidFill>
                  <a:srgbClr val="000000"/>
                </a:solidFill>
              </a:rPr>
              <a:t>: build a </a:t>
            </a:r>
            <a:r>
              <a:rPr lang="pt-BR" sz="3200" baseline="30000" dirty="0" err="1">
                <a:solidFill>
                  <a:srgbClr val="000000"/>
                </a:solidFill>
              </a:rPr>
              <a:t>customized</a:t>
            </a:r>
            <a:r>
              <a:rPr lang="pt-BR" sz="3200" baseline="30000" dirty="0">
                <a:solidFill>
                  <a:srgbClr val="000000"/>
                </a:solidFill>
              </a:rPr>
              <a:t> spam </a:t>
            </a:r>
            <a:r>
              <a:rPr lang="pt-BR" sz="3200" baseline="30000" dirty="0" err="1">
                <a:solidFill>
                  <a:srgbClr val="000000"/>
                </a:solidFill>
              </a:rPr>
              <a:t>filter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smtClean="0">
                <a:solidFill>
                  <a:srgbClr val="000000"/>
                </a:solidFill>
              </a:rPr>
              <a:t>input </a:t>
            </a:r>
            <a:r>
              <a:rPr lang="pt-BR" sz="3200" baseline="30000" dirty="0" err="1">
                <a:solidFill>
                  <a:srgbClr val="000000"/>
                </a:solidFill>
              </a:rPr>
              <a:t>features</a:t>
            </a:r>
            <a:r>
              <a:rPr lang="pt-BR" sz="3200" baseline="30000" dirty="0">
                <a:solidFill>
                  <a:srgbClr val="000000"/>
                </a:solidFill>
              </a:rPr>
              <a:t>: </a:t>
            </a:r>
            <a:r>
              <a:rPr lang="pt-BR" sz="3200" baseline="30000" dirty="0" err="1">
                <a:solidFill>
                  <a:srgbClr val="000000"/>
                </a:solidFill>
              </a:rPr>
              <a:t>relative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frequencies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57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most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commonly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occurring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words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and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punctuation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marks</a:t>
            </a:r>
            <a:r>
              <a:rPr lang="pt-BR" sz="3200" baseline="30000" dirty="0">
                <a:solidFill>
                  <a:srgbClr val="000000"/>
                </a:solidFill>
              </a:rPr>
              <a:t> in </a:t>
            </a:r>
            <a:r>
              <a:rPr lang="pt-BR" sz="3200" baseline="30000" dirty="0" err="1">
                <a:solidFill>
                  <a:srgbClr val="000000"/>
                </a:solidFill>
              </a:rPr>
              <a:t>these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email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messages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  <a:endParaRPr lang="pt-BR" sz="3200" dirty="0"/>
          </a:p>
        </p:txBody>
      </p:sp>
      <p:sp>
        <p:nvSpPr>
          <p:cNvPr id="4" name="Rectangle 3"/>
          <p:cNvSpPr/>
          <p:nvPr/>
        </p:nvSpPr>
        <p:spPr>
          <a:xfrm>
            <a:off x="539552" y="5664150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aseline="30000" dirty="0" err="1">
                <a:solidFill>
                  <a:srgbClr val="000000"/>
                </a:solidFill>
              </a:rPr>
              <a:t>Average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percentage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words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or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characters</a:t>
            </a:r>
            <a:r>
              <a:rPr lang="pt-BR" sz="3200" baseline="30000" dirty="0">
                <a:solidFill>
                  <a:srgbClr val="000000"/>
                </a:solidFill>
              </a:rPr>
              <a:t> in </a:t>
            </a:r>
            <a:r>
              <a:rPr lang="pt-BR" sz="3200" baseline="30000" dirty="0" err="1">
                <a:solidFill>
                  <a:srgbClr val="000000"/>
                </a:solidFill>
              </a:rPr>
              <a:t>an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email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message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equal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indicated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word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or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character</a:t>
            </a:r>
            <a:r>
              <a:rPr lang="pt-BR" sz="3200" baseline="30000" dirty="0">
                <a:solidFill>
                  <a:srgbClr val="000000"/>
                </a:solidFill>
              </a:rPr>
              <a:t>. </a:t>
            </a:r>
            <a:r>
              <a:rPr lang="pt-BR" sz="3200" baseline="30000" dirty="0" err="1">
                <a:solidFill>
                  <a:srgbClr val="000000"/>
                </a:solidFill>
              </a:rPr>
              <a:t>We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have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chosen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words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and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characters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showing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largest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difference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between</a:t>
            </a:r>
            <a:r>
              <a:rPr lang="pt-BR" sz="3200" baseline="30000" dirty="0">
                <a:solidFill>
                  <a:srgbClr val="000000"/>
                </a:solidFill>
              </a:rPr>
              <a:t> spam </a:t>
            </a:r>
            <a:r>
              <a:rPr lang="pt-BR" sz="3200" baseline="30000" dirty="0" err="1">
                <a:solidFill>
                  <a:srgbClr val="000000"/>
                </a:solidFill>
              </a:rPr>
              <a:t>and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email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  <a:endParaRPr lang="pt-BR" sz="32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4077072"/>
            <a:ext cx="8312727" cy="12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err="1"/>
              <a:t>Identify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numbers</a:t>
            </a:r>
            <a:r>
              <a:rPr lang="pt-BR" sz="3600" dirty="0"/>
              <a:t> in a </a:t>
            </a:r>
            <a:r>
              <a:rPr lang="pt-BR" sz="3600" dirty="0" err="1"/>
              <a:t>handwritten</a:t>
            </a:r>
            <a:r>
              <a:rPr lang="pt-BR" sz="3600" dirty="0"/>
              <a:t> zip </a:t>
            </a:r>
            <a:r>
              <a:rPr lang="pt-BR" sz="3600" dirty="0" err="1" smtClean="0"/>
              <a:t>code</a:t>
            </a:r>
            <a:endParaRPr lang="pt-BR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6719"/>
            <a:ext cx="7557025" cy="46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86944"/>
            <a:ext cx="8229600" cy="1069848"/>
          </a:xfrm>
        </p:spPr>
        <p:txBody>
          <a:bodyPr/>
          <a:lstStyle/>
          <a:p>
            <a:r>
              <a:rPr lang="en-US" sz="2800" dirty="0"/>
              <a:t>Classify a tissue sample into one of several cancer classes, based on a gene expression </a:t>
            </a:r>
            <a:r>
              <a:rPr lang="en-US" sz="2800" dirty="0" smtClean="0"/>
              <a:t>profile</a:t>
            </a:r>
            <a:endParaRPr lang="pt-BR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16844"/>
            <a:ext cx="477084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5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6944"/>
            <a:ext cx="8229600" cy="1069848"/>
          </a:xfrm>
        </p:spPr>
        <p:txBody>
          <a:bodyPr/>
          <a:lstStyle/>
          <a:p>
            <a:r>
              <a:rPr lang="en-US" sz="2800" dirty="0"/>
              <a:t>Establish the relationship between salary and demographic variables in population survey </a:t>
            </a:r>
            <a:r>
              <a:rPr lang="en-US" sz="2800" dirty="0" smtClean="0"/>
              <a:t>data</a:t>
            </a:r>
            <a:endParaRPr lang="pt-BR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9" y="1529001"/>
            <a:ext cx="8312727" cy="34121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5157192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00"/>
                </a:solidFill>
              </a:rPr>
              <a:t>Income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survey</a:t>
            </a:r>
            <a:r>
              <a:rPr lang="pt-BR" dirty="0">
                <a:solidFill>
                  <a:srgbClr val="000000"/>
                </a:solidFill>
              </a:rPr>
              <a:t> data for males </a:t>
            </a:r>
            <a:r>
              <a:rPr lang="pt-BR" dirty="0" err="1">
                <a:solidFill>
                  <a:srgbClr val="000000"/>
                </a:solidFill>
              </a:rPr>
              <a:t>from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the</a:t>
            </a:r>
            <a:r>
              <a:rPr lang="pt-BR" dirty="0">
                <a:solidFill>
                  <a:srgbClr val="000000"/>
                </a:solidFill>
              </a:rPr>
              <a:t> central </a:t>
            </a:r>
            <a:r>
              <a:rPr lang="pt-BR" dirty="0" err="1">
                <a:solidFill>
                  <a:srgbClr val="000000"/>
                </a:solidFill>
              </a:rPr>
              <a:t>Atlantic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region</a:t>
            </a:r>
            <a:endParaRPr lang="pt-B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of the USA in 2009.</a:t>
            </a:r>
            <a:endParaRPr lang="pt-B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87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579296" cy="1069848"/>
          </a:xfrm>
        </p:spPr>
        <p:txBody>
          <a:bodyPr/>
          <a:lstStyle/>
          <a:p>
            <a:r>
              <a:rPr lang="pt-BR" sz="2800" dirty="0" err="1"/>
              <a:t>Classify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pixels in a LANDSAT </a:t>
            </a:r>
            <a:r>
              <a:rPr lang="pt-BR" sz="2800" dirty="0" err="1"/>
              <a:t>image</a:t>
            </a:r>
            <a:r>
              <a:rPr lang="pt-BR" sz="2800" dirty="0"/>
              <a:t>,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 smtClean="0"/>
              <a:t>usage</a:t>
            </a:r>
            <a:endParaRPr lang="pt-BR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6870023" cy="46502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1560" y="5910371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00"/>
                </a:solidFill>
              </a:rPr>
              <a:t>Usage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smtClean="0">
                <a:solidFill>
                  <a:srgbClr val="000000"/>
                </a:solidFill>
              </a:rPr>
              <a:t>∈{</a:t>
            </a:r>
            <a:r>
              <a:rPr lang="pt-BR" dirty="0" err="1">
                <a:solidFill>
                  <a:srgbClr val="000000"/>
                </a:solidFill>
              </a:rPr>
              <a:t>red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soil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cotton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vegetation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stubble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mixture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gray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soil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 smtClean="0">
                <a:solidFill>
                  <a:srgbClr val="000000"/>
                </a:solidFill>
              </a:rPr>
              <a:t>damp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 smtClean="0">
                <a:solidFill>
                  <a:srgbClr val="000000"/>
                </a:solidFill>
              </a:rPr>
              <a:t>gray</a:t>
            </a:r>
            <a:r>
              <a:rPr lang="pt-BR" dirty="0" smtClean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soil</a:t>
            </a:r>
            <a:r>
              <a:rPr lang="pt-BR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654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816100"/>
            <a:ext cx="7556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8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33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304" y="506823"/>
            <a:ext cx="4699888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01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270" y="-14652"/>
            <a:ext cx="9155270" cy="6872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0"/>
            <a:ext cx="787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5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98500"/>
            <a:ext cx="9118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270" y="-14652"/>
            <a:ext cx="9155270" cy="6872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7651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9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Aprendizagem Supervisionada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27176"/>
            <a:ext cx="8229600" cy="43243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>
                <a:solidFill>
                  <a:srgbClr val="000000"/>
                </a:solidFill>
              </a:rPr>
              <a:t>Outcome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measurement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Y</a:t>
            </a:r>
            <a:r>
              <a:rPr lang="pt-BR" sz="3200" baseline="30000" dirty="0">
                <a:solidFill>
                  <a:srgbClr val="000000"/>
                </a:solidFill>
              </a:rPr>
              <a:t> (</a:t>
            </a:r>
            <a:r>
              <a:rPr lang="pt-BR" sz="3200" baseline="30000" dirty="0" err="1">
                <a:solidFill>
                  <a:srgbClr val="000000"/>
                </a:solidFill>
              </a:rPr>
              <a:t>also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called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dependent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variable</a:t>
            </a:r>
            <a:r>
              <a:rPr lang="pt-BR" sz="3200" baseline="30000" dirty="0">
                <a:solidFill>
                  <a:srgbClr val="000000"/>
                </a:solidFill>
              </a:rPr>
              <a:t>, response, </a:t>
            </a:r>
            <a:r>
              <a:rPr lang="pt-BR" sz="3200" baseline="30000" dirty="0" err="1">
                <a:solidFill>
                  <a:srgbClr val="000000"/>
                </a:solidFill>
              </a:rPr>
              <a:t>target</a:t>
            </a:r>
            <a:r>
              <a:rPr lang="pt-BR" sz="3200" baseline="30000" dirty="0">
                <a:solidFill>
                  <a:srgbClr val="000000"/>
                </a:solidFill>
              </a:rPr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smtClean="0">
                <a:solidFill>
                  <a:srgbClr val="000000"/>
                </a:solidFill>
              </a:rPr>
              <a:t>Vector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i="1" baseline="30000" dirty="0" err="1">
                <a:solidFill>
                  <a:srgbClr val="000000"/>
                </a:solidFill>
              </a:rPr>
              <a:t>p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predictor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measurements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X</a:t>
            </a:r>
            <a:r>
              <a:rPr lang="pt-BR" sz="3200" baseline="30000" dirty="0">
                <a:solidFill>
                  <a:srgbClr val="000000"/>
                </a:solidFill>
              </a:rPr>
              <a:t> (</a:t>
            </a:r>
            <a:r>
              <a:rPr lang="pt-BR" sz="3200" baseline="30000" dirty="0" err="1">
                <a:solidFill>
                  <a:srgbClr val="000000"/>
                </a:solidFill>
              </a:rPr>
              <a:t>also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called</a:t>
            </a:r>
            <a:r>
              <a:rPr lang="pt-BR" sz="3200" baseline="30000" dirty="0">
                <a:solidFill>
                  <a:srgbClr val="000000"/>
                </a:solidFill>
              </a:rPr>
              <a:t> inputs, </a:t>
            </a:r>
            <a:r>
              <a:rPr lang="pt-BR" sz="3200" baseline="30000" dirty="0" err="1">
                <a:solidFill>
                  <a:srgbClr val="000000"/>
                </a:solidFill>
              </a:rPr>
              <a:t>regressors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covariates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features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independent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variables</a:t>
            </a:r>
            <a:r>
              <a:rPr lang="pt-BR" sz="3200" baseline="30000" dirty="0">
                <a:solidFill>
                  <a:srgbClr val="000000"/>
                </a:solidFill>
              </a:rPr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smtClean="0">
                <a:solidFill>
                  <a:srgbClr val="000000"/>
                </a:solidFill>
              </a:rPr>
              <a:t>In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128B02"/>
                </a:solidFill>
              </a:rPr>
              <a:t>regression</a:t>
            </a:r>
            <a:r>
              <a:rPr lang="pt-BR" sz="3200" baseline="30000" dirty="0">
                <a:solidFill>
                  <a:srgbClr val="128B02"/>
                </a:solidFill>
              </a:rPr>
              <a:t> </a:t>
            </a:r>
            <a:r>
              <a:rPr lang="pt-BR" sz="3200" baseline="30000" dirty="0" err="1">
                <a:solidFill>
                  <a:srgbClr val="128B02"/>
                </a:solidFill>
              </a:rPr>
              <a:t>problem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Y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is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quantitative</a:t>
            </a:r>
            <a:r>
              <a:rPr lang="pt-BR" sz="3200" baseline="30000" dirty="0">
                <a:solidFill>
                  <a:srgbClr val="000000"/>
                </a:solidFill>
              </a:rPr>
              <a:t> (</a:t>
            </a:r>
            <a:r>
              <a:rPr lang="pt-BR" sz="3200" baseline="30000" dirty="0" err="1">
                <a:solidFill>
                  <a:srgbClr val="000000"/>
                </a:solidFill>
              </a:rPr>
              <a:t>e.g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price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blood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pressure</a:t>
            </a:r>
            <a:r>
              <a:rPr lang="pt-BR" sz="3200" baseline="30000" dirty="0">
                <a:solidFill>
                  <a:srgbClr val="000000"/>
                </a:solidFill>
              </a:rPr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smtClean="0">
                <a:solidFill>
                  <a:srgbClr val="000000"/>
                </a:solidFill>
              </a:rPr>
              <a:t>In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128B02"/>
                </a:solidFill>
              </a:rPr>
              <a:t>classification</a:t>
            </a:r>
            <a:r>
              <a:rPr lang="pt-BR" sz="3200" baseline="30000" dirty="0">
                <a:solidFill>
                  <a:srgbClr val="128B02"/>
                </a:solidFill>
              </a:rPr>
              <a:t> </a:t>
            </a:r>
            <a:r>
              <a:rPr lang="pt-BR" sz="3200" baseline="30000" dirty="0" err="1">
                <a:solidFill>
                  <a:srgbClr val="128B02"/>
                </a:solidFill>
              </a:rPr>
              <a:t>problem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Y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takes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values</a:t>
            </a:r>
            <a:r>
              <a:rPr lang="pt-BR" sz="3200" baseline="30000" dirty="0">
                <a:solidFill>
                  <a:srgbClr val="000000"/>
                </a:solidFill>
              </a:rPr>
              <a:t> in a </a:t>
            </a:r>
            <a:r>
              <a:rPr lang="pt-BR" sz="3200" baseline="30000" dirty="0" err="1">
                <a:solidFill>
                  <a:srgbClr val="000000"/>
                </a:solidFill>
              </a:rPr>
              <a:t>finite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unordered</a:t>
            </a:r>
            <a:r>
              <a:rPr lang="pt-BR" sz="3200" baseline="30000" dirty="0">
                <a:solidFill>
                  <a:srgbClr val="000000"/>
                </a:solidFill>
              </a:rPr>
              <a:t> set (</a:t>
            </a:r>
            <a:r>
              <a:rPr lang="pt-BR" sz="3200" baseline="30000" dirty="0" err="1">
                <a:solidFill>
                  <a:srgbClr val="000000"/>
                </a:solidFill>
              </a:rPr>
              <a:t>survived</a:t>
            </a:r>
            <a:r>
              <a:rPr lang="pt-BR" sz="3200" baseline="30000" dirty="0">
                <a:solidFill>
                  <a:srgbClr val="000000"/>
                </a:solidFill>
              </a:rPr>
              <a:t>/</a:t>
            </a:r>
            <a:r>
              <a:rPr lang="pt-BR" sz="3200" baseline="30000" dirty="0" err="1">
                <a:solidFill>
                  <a:srgbClr val="000000"/>
                </a:solidFill>
              </a:rPr>
              <a:t>died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digit</a:t>
            </a:r>
            <a:r>
              <a:rPr lang="pt-BR" sz="3200" baseline="30000" dirty="0">
                <a:solidFill>
                  <a:srgbClr val="000000"/>
                </a:solidFill>
              </a:rPr>
              <a:t> 0-9, </a:t>
            </a:r>
            <a:r>
              <a:rPr lang="pt-BR" sz="3200" baseline="30000" dirty="0" err="1">
                <a:solidFill>
                  <a:srgbClr val="000000"/>
                </a:solidFill>
              </a:rPr>
              <a:t>cancer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class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tissue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sample</a:t>
            </a:r>
            <a:r>
              <a:rPr lang="pt-BR" sz="3200" baseline="30000" dirty="0">
                <a:solidFill>
                  <a:srgbClr val="000000"/>
                </a:solidFill>
              </a:rPr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We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have</a:t>
            </a:r>
            <a:r>
              <a:rPr lang="pt-BR" sz="3200" baseline="30000" dirty="0">
                <a:solidFill>
                  <a:srgbClr val="000000"/>
                </a:solidFill>
              </a:rPr>
              <a:t> training data (x</a:t>
            </a:r>
            <a:r>
              <a:rPr lang="pt-BR" sz="1800" baseline="-25000" dirty="0">
                <a:solidFill>
                  <a:srgbClr val="000000"/>
                </a:solidFill>
              </a:rPr>
              <a:t>1</a:t>
            </a:r>
            <a:r>
              <a:rPr lang="pt-BR" sz="3200" baseline="30000" dirty="0" smtClean="0">
                <a:solidFill>
                  <a:srgbClr val="000000"/>
                </a:solidFill>
              </a:rPr>
              <a:t>, y</a:t>
            </a:r>
            <a:r>
              <a:rPr lang="pt-BR" sz="1800" baseline="-25000" dirty="0" smtClean="0">
                <a:solidFill>
                  <a:srgbClr val="000000"/>
                </a:solidFill>
              </a:rPr>
              <a:t>1</a:t>
            </a:r>
            <a:r>
              <a:rPr lang="pt-BR" sz="3200" baseline="30000" dirty="0">
                <a:solidFill>
                  <a:srgbClr val="000000"/>
                </a:solidFill>
              </a:rPr>
              <a:t>),...,(</a:t>
            </a:r>
            <a:r>
              <a:rPr lang="pt-BR" sz="3200" baseline="30000" dirty="0" err="1">
                <a:solidFill>
                  <a:srgbClr val="000000"/>
                </a:solidFill>
              </a:rPr>
              <a:t>x</a:t>
            </a:r>
            <a:r>
              <a:rPr lang="pt-BR" sz="1800" baseline="-25000" dirty="0" err="1">
                <a:solidFill>
                  <a:srgbClr val="000000"/>
                </a:solidFill>
              </a:rPr>
              <a:t>N</a:t>
            </a:r>
            <a:r>
              <a:rPr lang="pt-BR" sz="3200" baseline="30000" dirty="0" smtClean="0">
                <a:solidFill>
                  <a:srgbClr val="000000"/>
                </a:solidFill>
              </a:rPr>
              <a:t>, </a:t>
            </a:r>
            <a:r>
              <a:rPr lang="pt-BR" sz="3200" baseline="30000" dirty="0" err="1" smtClean="0">
                <a:solidFill>
                  <a:srgbClr val="000000"/>
                </a:solidFill>
              </a:rPr>
              <a:t>y</a:t>
            </a:r>
            <a:r>
              <a:rPr lang="pt-BR" sz="1800" baseline="-25000" dirty="0" err="1" smtClean="0">
                <a:solidFill>
                  <a:srgbClr val="000000"/>
                </a:solidFill>
              </a:rPr>
              <a:t>N</a:t>
            </a:r>
            <a:r>
              <a:rPr lang="pt-BR" sz="3200" baseline="30000" dirty="0">
                <a:solidFill>
                  <a:srgbClr val="000000"/>
                </a:solidFill>
              </a:rPr>
              <a:t>). </a:t>
            </a:r>
            <a:r>
              <a:rPr lang="pt-BR" sz="3200" baseline="30000" dirty="0" err="1">
                <a:solidFill>
                  <a:srgbClr val="000000"/>
                </a:solidFill>
              </a:rPr>
              <a:t>These</a:t>
            </a:r>
            <a:r>
              <a:rPr lang="pt-BR" sz="3200" baseline="30000" dirty="0">
                <a:solidFill>
                  <a:srgbClr val="000000"/>
                </a:solidFill>
              </a:rPr>
              <a:t> are </a:t>
            </a:r>
            <a:r>
              <a:rPr lang="pt-BR" sz="3200" baseline="30000" dirty="0" err="1">
                <a:solidFill>
                  <a:srgbClr val="000000"/>
                </a:solidFill>
              </a:rPr>
              <a:t>observations</a:t>
            </a:r>
            <a:r>
              <a:rPr lang="pt-BR" sz="3200" baseline="30000" dirty="0">
                <a:solidFill>
                  <a:srgbClr val="000000"/>
                </a:solidFill>
              </a:rPr>
              <a:t> (</a:t>
            </a:r>
            <a:r>
              <a:rPr lang="pt-BR" sz="3200" baseline="30000" dirty="0" err="1">
                <a:solidFill>
                  <a:srgbClr val="000000"/>
                </a:solidFill>
              </a:rPr>
              <a:t>examples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instances</a:t>
            </a:r>
            <a:r>
              <a:rPr lang="pt-BR" sz="3200" baseline="30000" dirty="0">
                <a:solidFill>
                  <a:srgbClr val="000000"/>
                </a:solidFill>
              </a:rPr>
              <a:t>)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these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measurements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2110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600" baseline="30000" dirty="0" err="1">
                <a:solidFill>
                  <a:srgbClr val="000000"/>
                </a:solidFill>
              </a:rPr>
              <a:t>On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basis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of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</a:t>
            </a:r>
            <a:r>
              <a:rPr lang="pt-BR" sz="3600" baseline="30000" dirty="0">
                <a:solidFill>
                  <a:srgbClr val="000000"/>
                </a:solidFill>
              </a:rPr>
              <a:t> training data </a:t>
            </a:r>
            <a:r>
              <a:rPr lang="pt-BR" sz="3600" baseline="30000" dirty="0" err="1">
                <a:solidFill>
                  <a:srgbClr val="000000"/>
                </a:solidFill>
              </a:rPr>
              <a:t>we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would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like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to</a:t>
            </a:r>
            <a:r>
              <a:rPr lang="pt-BR" sz="3600" baseline="30000" dirty="0">
                <a:solidFill>
                  <a:srgbClr val="000000"/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000000"/>
                </a:solidFill>
              </a:rPr>
              <a:t>Accurately</a:t>
            </a:r>
            <a:r>
              <a:rPr lang="pt-BR" sz="3600" baseline="30000" dirty="0" smtClean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predict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unseen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test</a:t>
            </a:r>
            <a:r>
              <a:rPr lang="pt-BR" sz="3600" baseline="30000" dirty="0">
                <a:solidFill>
                  <a:srgbClr val="000000"/>
                </a:solidFill>
              </a:rPr>
              <a:t> cases.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000000"/>
                </a:solidFill>
              </a:rPr>
              <a:t>Understand</a:t>
            </a:r>
            <a:r>
              <a:rPr lang="pt-BR" sz="3600" baseline="30000" dirty="0" smtClean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which</a:t>
            </a:r>
            <a:r>
              <a:rPr lang="pt-BR" sz="3600" baseline="30000" dirty="0">
                <a:solidFill>
                  <a:srgbClr val="000000"/>
                </a:solidFill>
              </a:rPr>
              <a:t> inputs </a:t>
            </a:r>
            <a:r>
              <a:rPr lang="pt-BR" sz="3600" baseline="30000" dirty="0" err="1">
                <a:solidFill>
                  <a:srgbClr val="000000"/>
                </a:solidFill>
              </a:rPr>
              <a:t>affect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outcome</a:t>
            </a:r>
            <a:r>
              <a:rPr lang="pt-BR" sz="3600" baseline="30000" dirty="0">
                <a:solidFill>
                  <a:srgbClr val="000000"/>
                </a:solidFill>
              </a:rPr>
              <a:t>, </a:t>
            </a:r>
            <a:r>
              <a:rPr lang="pt-BR" sz="3600" baseline="30000" dirty="0" err="1">
                <a:solidFill>
                  <a:srgbClr val="000000"/>
                </a:solidFill>
              </a:rPr>
              <a:t>and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how</a:t>
            </a:r>
            <a:r>
              <a:rPr lang="pt-BR" sz="3600" baseline="30000" dirty="0">
                <a:solidFill>
                  <a:srgbClr val="000000"/>
                </a:solidFill>
              </a:rPr>
              <a:t>. </a:t>
            </a:r>
            <a:endParaRPr lang="pt-BR" baseline="30000" dirty="0">
              <a:solidFill>
                <a:srgbClr val="261CA3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000000"/>
                </a:solidFill>
              </a:rPr>
              <a:t>Assess</a:t>
            </a:r>
            <a:r>
              <a:rPr lang="pt-BR" sz="3600" baseline="30000" dirty="0" smtClean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quality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of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our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predictions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and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inferences</a:t>
            </a:r>
            <a:r>
              <a:rPr lang="pt-BR" sz="3600" baseline="30000" dirty="0">
                <a:solidFill>
                  <a:srgbClr val="000000"/>
                </a:solidFill>
              </a:rPr>
              <a:t>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04960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Filosofia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2435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It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understand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ideas</a:t>
            </a:r>
            <a:r>
              <a:rPr lang="pt-BR" sz="2400" dirty="0"/>
              <a:t> </a:t>
            </a:r>
            <a:r>
              <a:rPr lang="pt-BR" sz="2400" dirty="0" err="1"/>
              <a:t>behind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various</a:t>
            </a:r>
            <a:r>
              <a:rPr lang="pt-BR" sz="2400" dirty="0"/>
              <a:t> </a:t>
            </a:r>
            <a:r>
              <a:rPr lang="pt-BR" sz="2400" dirty="0" err="1"/>
              <a:t>techniques</a:t>
            </a:r>
            <a:r>
              <a:rPr lang="pt-BR" sz="2400" dirty="0"/>
              <a:t>,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know</a:t>
            </a:r>
            <a:r>
              <a:rPr lang="pt-BR" sz="2400" dirty="0"/>
              <a:t> </a:t>
            </a:r>
            <a:r>
              <a:rPr lang="pt-BR" sz="2400" dirty="0" err="1"/>
              <a:t>how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when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use </a:t>
            </a:r>
            <a:r>
              <a:rPr lang="pt-BR" sz="2400" dirty="0" err="1"/>
              <a:t>them</a:t>
            </a:r>
            <a:r>
              <a:rPr lang="pt-BR" sz="24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 smtClean="0"/>
              <a:t>One</a:t>
            </a:r>
            <a:r>
              <a:rPr lang="pt-BR" sz="2400" dirty="0" smtClean="0"/>
              <a:t> </a:t>
            </a:r>
            <a:r>
              <a:rPr lang="pt-BR" sz="2400" dirty="0" err="1"/>
              <a:t>has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understand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simpler</a:t>
            </a:r>
            <a:r>
              <a:rPr lang="pt-BR" sz="2400" dirty="0"/>
              <a:t> </a:t>
            </a:r>
            <a:r>
              <a:rPr lang="pt-BR" sz="2400" dirty="0" err="1"/>
              <a:t>methods</a:t>
            </a:r>
            <a:r>
              <a:rPr lang="pt-BR" sz="2400" dirty="0"/>
              <a:t> </a:t>
            </a:r>
            <a:r>
              <a:rPr lang="pt-BR" sz="2400" dirty="0" err="1"/>
              <a:t>first</a:t>
            </a:r>
            <a:r>
              <a:rPr lang="pt-BR" sz="2400" dirty="0"/>
              <a:t>,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grasp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more </a:t>
            </a:r>
            <a:r>
              <a:rPr lang="pt-BR" sz="2400" dirty="0" err="1"/>
              <a:t>sophisticated</a:t>
            </a:r>
            <a:r>
              <a:rPr lang="pt-BR" sz="2400" dirty="0"/>
              <a:t> </a:t>
            </a:r>
            <a:r>
              <a:rPr lang="pt-BR" sz="2400" dirty="0" err="1"/>
              <a:t>ones</a:t>
            </a:r>
            <a:r>
              <a:rPr lang="pt-BR" sz="24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 smtClean="0"/>
              <a:t>It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accurately</a:t>
            </a:r>
            <a:r>
              <a:rPr lang="pt-BR" sz="2400" dirty="0"/>
              <a:t> </a:t>
            </a:r>
            <a:r>
              <a:rPr lang="pt-BR" sz="2400" dirty="0" err="1"/>
              <a:t>assess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performance </a:t>
            </a:r>
            <a:r>
              <a:rPr lang="pt-BR" sz="2400" dirty="0" err="1"/>
              <a:t>of</a:t>
            </a:r>
            <a:r>
              <a:rPr lang="pt-BR" sz="2400" dirty="0"/>
              <a:t> a </a:t>
            </a:r>
            <a:r>
              <a:rPr lang="pt-BR" sz="2400" dirty="0" err="1"/>
              <a:t>method</a:t>
            </a:r>
            <a:r>
              <a:rPr lang="pt-BR" sz="2400" dirty="0"/>
              <a:t>,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know</a:t>
            </a:r>
            <a:r>
              <a:rPr lang="pt-BR" sz="2400" dirty="0"/>
              <a:t> </a:t>
            </a:r>
            <a:r>
              <a:rPr lang="pt-BR" sz="2400" dirty="0" err="1"/>
              <a:t>how</a:t>
            </a:r>
            <a:r>
              <a:rPr lang="pt-BR" sz="2400" dirty="0"/>
              <a:t> </a:t>
            </a:r>
            <a:r>
              <a:rPr lang="pt-BR" sz="2400" dirty="0" err="1"/>
              <a:t>well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how</a:t>
            </a:r>
            <a:r>
              <a:rPr lang="pt-BR" sz="2400" dirty="0"/>
              <a:t> </a:t>
            </a:r>
            <a:r>
              <a:rPr lang="pt-BR" sz="2400" dirty="0" err="1"/>
              <a:t>badly</a:t>
            </a:r>
            <a:r>
              <a:rPr lang="pt-BR" sz="2400" dirty="0"/>
              <a:t> it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working</a:t>
            </a:r>
            <a:r>
              <a:rPr lang="pt-BR" sz="2400" dirty="0"/>
              <a:t> [</a:t>
            </a:r>
            <a:r>
              <a:rPr lang="pt-BR" sz="2400" dirty="0" err="1"/>
              <a:t>simpler</a:t>
            </a:r>
            <a:r>
              <a:rPr lang="pt-BR" sz="2400" dirty="0"/>
              <a:t> </a:t>
            </a:r>
            <a:r>
              <a:rPr lang="pt-BR" sz="2400" dirty="0" err="1"/>
              <a:t>methods</a:t>
            </a:r>
            <a:r>
              <a:rPr lang="pt-BR" sz="2400" dirty="0"/>
              <a:t> </a:t>
            </a:r>
            <a:r>
              <a:rPr lang="pt-BR" sz="2400" dirty="0" err="1"/>
              <a:t>often</a:t>
            </a:r>
            <a:r>
              <a:rPr lang="pt-BR" sz="2400" dirty="0"/>
              <a:t> </a:t>
            </a:r>
            <a:r>
              <a:rPr lang="pt-BR" sz="2400" dirty="0" err="1"/>
              <a:t>perform</a:t>
            </a:r>
            <a:r>
              <a:rPr lang="pt-BR" sz="2400" dirty="0"/>
              <a:t> as </a:t>
            </a:r>
            <a:r>
              <a:rPr lang="pt-BR" sz="2400" dirty="0" err="1"/>
              <a:t>well</a:t>
            </a:r>
            <a:r>
              <a:rPr lang="pt-BR" sz="2400" dirty="0"/>
              <a:t> as </a:t>
            </a:r>
            <a:r>
              <a:rPr lang="pt-BR" sz="2400" dirty="0" err="1"/>
              <a:t>fancier</a:t>
            </a:r>
            <a:r>
              <a:rPr lang="pt-BR" sz="2400" dirty="0"/>
              <a:t> </a:t>
            </a:r>
            <a:r>
              <a:rPr lang="pt-BR" sz="2400" dirty="0" err="1"/>
              <a:t>ones</a:t>
            </a:r>
            <a:r>
              <a:rPr lang="pt-BR" sz="2400" dirty="0"/>
              <a:t>!]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 smtClean="0"/>
              <a:t>This</a:t>
            </a:r>
            <a:r>
              <a:rPr lang="pt-BR" sz="2400" dirty="0" smtClean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an</a:t>
            </a:r>
            <a:r>
              <a:rPr lang="pt-BR" sz="2400" dirty="0"/>
              <a:t> </a:t>
            </a:r>
            <a:r>
              <a:rPr lang="pt-BR" sz="2400" dirty="0" err="1"/>
              <a:t>exciting</a:t>
            </a:r>
            <a:r>
              <a:rPr lang="pt-BR" sz="2400" dirty="0"/>
              <a:t> </a:t>
            </a:r>
            <a:r>
              <a:rPr lang="pt-BR" sz="2400" dirty="0" err="1"/>
              <a:t>research</a:t>
            </a:r>
            <a:r>
              <a:rPr lang="pt-BR" sz="2400" dirty="0"/>
              <a:t> </a:t>
            </a:r>
            <a:r>
              <a:rPr lang="pt-BR" sz="2400" dirty="0" err="1"/>
              <a:t>area</a:t>
            </a:r>
            <a:r>
              <a:rPr lang="pt-BR" sz="2400" dirty="0"/>
              <a:t>, </a:t>
            </a:r>
            <a:r>
              <a:rPr lang="pt-BR" sz="2400" dirty="0" err="1"/>
              <a:t>having</a:t>
            </a:r>
            <a:r>
              <a:rPr lang="pt-BR" sz="2400" dirty="0"/>
              <a:t>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applications</a:t>
            </a:r>
            <a:r>
              <a:rPr lang="pt-BR" sz="2400" dirty="0"/>
              <a:t> in </a:t>
            </a:r>
            <a:r>
              <a:rPr lang="pt-BR" sz="2400" dirty="0" err="1"/>
              <a:t>science</a:t>
            </a:r>
            <a:r>
              <a:rPr lang="pt-BR" sz="2400" dirty="0"/>
              <a:t>, </a:t>
            </a:r>
            <a:r>
              <a:rPr lang="pt-BR" sz="2400" dirty="0" err="1"/>
              <a:t>industry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finance</a:t>
            </a:r>
            <a:r>
              <a:rPr lang="pt-BR" sz="24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 err="1" smtClean="0"/>
              <a:t>Statistical</a:t>
            </a:r>
            <a:r>
              <a:rPr lang="pt-BR" sz="2400" dirty="0" smtClean="0"/>
              <a:t> </a:t>
            </a:r>
            <a:r>
              <a:rPr lang="pt-BR" sz="2400" dirty="0" err="1"/>
              <a:t>learning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a fundamental </a:t>
            </a:r>
            <a:r>
              <a:rPr lang="pt-BR" sz="2400" dirty="0" err="1"/>
              <a:t>ingredient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training </a:t>
            </a:r>
            <a:r>
              <a:rPr lang="pt-BR" sz="2400" dirty="0" err="1"/>
              <a:t>of</a:t>
            </a:r>
            <a:r>
              <a:rPr lang="pt-BR" sz="2400" dirty="0"/>
              <a:t> a </a:t>
            </a:r>
            <a:r>
              <a:rPr lang="pt-BR" sz="2400" dirty="0" err="1"/>
              <a:t>modern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800000"/>
                </a:solidFill>
              </a:rPr>
              <a:t>data </a:t>
            </a:r>
            <a:r>
              <a:rPr lang="pt-BR" sz="2400" dirty="0" err="1">
                <a:solidFill>
                  <a:srgbClr val="800000"/>
                </a:solidFill>
              </a:rPr>
              <a:t>scientist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810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7543800" cy="2667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Aprendizagem não supervisionada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2330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Aprendizagem não supervisionada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>
                <a:solidFill>
                  <a:srgbClr val="000000"/>
                </a:solidFill>
              </a:rPr>
              <a:t>No </a:t>
            </a:r>
            <a:r>
              <a:rPr lang="pt-BR" sz="3200" baseline="30000" dirty="0" err="1">
                <a:solidFill>
                  <a:srgbClr val="000000"/>
                </a:solidFill>
              </a:rPr>
              <a:t>outcome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variable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just</a:t>
            </a:r>
            <a:r>
              <a:rPr lang="pt-BR" sz="3200" baseline="30000" dirty="0">
                <a:solidFill>
                  <a:srgbClr val="000000"/>
                </a:solidFill>
              </a:rPr>
              <a:t> a set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predictors</a:t>
            </a:r>
            <a:r>
              <a:rPr lang="pt-BR" sz="3200" baseline="30000" dirty="0">
                <a:solidFill>
                  <a:srgbClr val="000000"/>
                </a:solidFill>
              </a:rPr>
              <a:t> (</a:t>
            </a:r>
            <a:r>
              <a:rPr lang="pt-BR" sz="3200" baseline="30000" dirty="0" err="1">
                <a:solidFill>
                  <a:srgbClr val="000000"/>
                </a:solidFill>
              </a:rPr>
              <a:t>features</a:t>
            </a:r>
            <a:r>
              <a:rPr lang="pt-BR" sz="3200" baseline="30000" dirty="0">
                <a:solidFill>
                  <a:srgbClr val="000000"/>
                </a:solidFill>
              </a:rPr>
              <a:t>) </a:t>
            </a:r>
            <a:r>
              <a:rPr lang="pt-BR" sz="3200" baseline="30000" dirty="0" err="1">
                <a:solidFill>
                  <a:srgbClr val="000000"/>
                </a:solidFill>
              </a:rPr>
              <a:t>measured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on</a:t>
            </a:r>
            <a:r>
              <a:rPr lang="pt-BR" sz="3200" baseline="30000" dirty="0">
                <a:solidFill>
                  <a:srgbClr val="000000"/>
                </a:solidFill>
              </a:rPr>
              <a:t> a set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samples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objective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is</a:t>
            </a:r>
            <a:r>
              <a:rPr lang="pt-BR" sz="3200" baseline="30000" dirty="0">
                <a:solidFill>
                  <a:srgbClr val="000000"/>
                </a:solidFill>
              </a:rPr>
              <a:t> more </a:t>
            </a:r>
            <a:r>
              <a:rPr lang="pt-BR" sz="3200" baseline="30000" dirty="0" err="1">
                <a:solidFill>
                  <a:srgbClr val="000000"/>
                </a:solidFill>
              </a:rPr>
              <a:t>fuzzy</a:t>
            </a:r>
            <a:r>
              <a:rPr lang="pt-BR" sz="3200" baseline="30000" dirty="0">
                <a:solidFill>
                  <a:srgbClr val="000000"/>
                </a:solidFill>
              </a:rPr>
              <a:t> — </a:t>
            </a:r>
            <a:r>
              <a:rPr lang="pt-BR" sz="3200" baseline="30000" dirty="0" err="1">
                <a:solidFill>
                  <a:srgbClr val="000000"/>
                </a:solidFill>
              </a:rPr>
              <a:t>find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groups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samples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that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behave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similarly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find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features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that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behave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similarly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find</a:t>
            </a:r>
            <a:r>
              <a:rPr lang="pt-BR" sz="3200" baseline="30000" dirty="0">
                <a:solidFill>
                  <a:srgbClr val="000000"/>
                </a:solidFill>
              </a:rPr>
              <a:t> linear </a:t>
            </a:r>
            <a:r>
              <a:rPr lang="pt-BR" sz="3200" baseline="30000" dirty="0" err="1">
                <a:solidFill>
                  <a:srgbClr val="000000"/>
                </a:solidFill>
              </a:rPr>
              <a:t>combinations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features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with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most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variation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difficult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know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how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well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your</a:t>
            </a:r>
            <a:r>
              <a:rPr lang="pt-BR" sz="3200" baseline="30000" dirty="0">
                <a:solidFill>
                  <a:srgbClr val="000000"/>
                </a:solidFill>
              </a:rPr>
              <a:t> are </a:t>
            </a:r>
            <a:r>
              <a:rPr lang="pt-BR" sz="3200" baseline="30000" dirty="0" err="1">
                <a:solidFill>
                  <a:srgbClr val="000000"/>
                </a:solidFill>
              </a:rPr>
              <a:t>doing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different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from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supervised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learning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but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can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be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useful</a:t>
            </a:r>
            <a:r>
              <a:rPr lang="pt-BR" sz="3200" baseline="30000" dirty="0">
                <a:solidFill>
                  <a:srgbClr val="000000"/>
                </a:solidFill>
              </a:rPr>
              <a:t> as a </a:t>
            </a:r>
            <a:r>
              <a:rPr lang="pt-BR" sz="3200" baseline="30000" dirty="0" err="1">
                <a:solidFill>
                  <a:srgbClr val="000000"/>
                </a:solidFill>
              </a:rPr>
              <a:t>pre-processing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step</a:t>
            </a:r>
            <a:r>
              <a:rPr lang="pt-BR" sz="3200" baseline="30000" dirty="0">
                <a:solidFill>
                  <a:srgbClr val="000000"/>
                </a:solidFill>
              </a:rPr>
              <a:t> for </a:t>
            </a:r>
            <a:r>
              <a:rPr lang="pt-BR" sz="3200" baseline="30000" dirty="0" err="1">
                <a:solidFill>
                  <a:srgbClr val="000000"/>
                </a:solidFill>
              </a:rPr>
              <a:t>supervised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learning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501280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prêmio </a:t>
            </a:r>
            <a:r>
              <a:rPr lang="pt-BR" dirty="0" err="1" smtClean="0"/>
              <a:t>Netflix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>
                <a:solidFill>
                  <a:srgbClr val="000000"/>
                </a:solidFill>
              </a:rPr>
              <a:t>competition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started</a:t>
            </a:r>
            <a:r>
              <a:rPr lang="pt-BR" sz="3200" baseline="30000" dirty="0">
                <a:solidFill>
                  <a:srgbClr val="000000"/>
                </a:solidFill>
              </a:rPr>
              <a:t> in </a:t>
            </a:r>
            <a:r>
              <a:rPr lang="pt-BR" sz="3200" baseline="30000" dirty="0" err="1">
                <a:solidFill>
                  <a:srgbClr val="000000"/>
                </a:solidFill>
              </a:rPr>
              <a:t>October</a:t>
            </a:r>
            <a:r>
              <a:rPr lang="pt-BR" sz="3200" baseline="30000" dirty="0">
                <a:solidFill>
                  <a:srgbClr val="000000"/>
                </a:solidFill>
              </a:rPr>
              <a:t> 2006. Training data </a:t>
            </a:r>
            <a:r>
              <a:rPr lang="pt-BR" sz="3200" baseline="30000" dirty="0" err="1">
                <a:solidFill>
                  <a:srgbClr val="000000"/>
                </a:solidFill>
              </a:rPr>
              <a:t>is</a:t>
            </a:r>
            <a:r>
              <a:rPr lang="pt-BR" sz="3200" baseline="30000" dirty="0">
                <a:solidFill>
                  <a:srgbClr val="000000"/>
                </a:solidFill>
              </a:rPr>
              <a:t> ratings for 18, 000 </a:t>
            </a:r>
            <a:r>
              <a:rPr lang="pt-BR" sz="3200" baseline="30000" dirty="0" err="1">
                <a:solidFill>
                  <a:srgbClr val="000000"/>
                </a:solidFill>
              </a:rPr>
              <a:t>movies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by</a:t>
            </a:r>
            <a:r>
              <a:rPr lang="pt-BR" sz="3200" baseline="30000" dirty="0">
                <a:solidFill>
                  <a:srgbClr val="000000"/>
                </a:solidFill>
              </a:rPr>
              <a:t> 400, 000 </a:t>
            </a:r>
            <a:r>
              <a:rPr lang="pt-BR" sz="3200" baseline="30000" dirty="0" err="1">
                <a:solidFill>
                  <a:srgbClr val="000000"/>
                </a:solidFill>
              </a:rPr>
              <a:t>Netflix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customers</a:t>
            </a:r>
            <a:r>
              <a:rPr lang="pt-BR" sz="3200" baseline="30000" dirty="0">
                <a:solidFill>
                  <a:srgbClr val="000000"/>
                </a:solidFill>
              </a:rPr>
              <a:t>, </a:t>
            </a:r>
            <a:r>
              <a:rPr lang="pt-BR" sz="3200" baseline="30000" dirty="0" err="1">
                <a:solidFill>
                  <a:srgbClr val="000000"/>
                </a:solidFill>
              </a:rPr>
              <a:t>each</a:t>
            </a:r>
            <a:r>
              <a:rPr lang="pt-BR" sz="3200" baseline="30000" dirty="0">
                <a:solidFill>
                  <a:srgbClr val="000000"/>
                </a:solidFill>
              </a:rPr>
              <a:t> rating </a:t>
            </a:r>
            <a:r>
              <a:rPr lang="pt-BR" sz="3200" baseline="30000" dirty="0" err="1">
                <a:solidFill>
                  <a:srgbClr val="000000"/>
                </a:solidFill>
              </a:rPr>
              <a:t>between</a:t>
            </a:r>
            <a:r>
              <a:rPr lang="pt-BR" sz="3200" baseline="30000" dirty="0">
                <a:solidFill>
                  <a:srgbClr val="000000"/>
                </a:solidFill>
              </a:rPr>
              <a:t> 1 </a:t>
            </a:r>
            <a:r>
              <a:rPr lang="pt-BR" sz="3200" baseline="30000" dirty="0" err="1">
                <a:solidFill>
                  <a:srgbClr val="000000"/>
                </a:solidFill>
              </a:rPr>
              <a:t>and</a:t>
            </a:r>
            <a:r>
              <a:rPr lang="pt-BR" sz="3200" baseline="30000" dirty="0">
                <a:solidFill>
                  <a:srgbClr val="000000"/>
                </a:solidFill>
              </a:rPr>
              <a:t> 5.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smtClean="0">
                <a:solidFill>
                  <a:srgbClr val="000000"/>
                </a:solidFill>
              </a:rPr>
              <a:t>training </a:t>
            </a:r>
            <a:r>
              <a:rPr lang="pt-BR" sz="3200" baseline="30000" dirty="0">
                <a:solidFill>
                  <a:srgbClr val="000000"/>
                </a:solidFill>
              </a:rPr>
              <a:t>data </a:t>
            </a:r>
            <a:r>
              <a:rPr lang="pt-BR" sz="3200" baseline="30000" dirty="0" err="1">
                <a:solidFill>
                  <a:srgbClr val="000000"/>
                </a:solidFill>
              </a:rPr>
              <a:t>is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very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sparse</a:t>
            </a:r>
            <a:r>
              <a:rPr lang="pt-BR" sz="3200" baseline="30000" dirty="0">
                <a:solidFill>
                  <a:srgbClr val="000000"/>
                </a:solidFill>
              </a:rPr>
              <a:t>— </a:t>
            </a:r>
            <a:r>
              <a:rPr lang="pt-BR" sz="3200" baseline="30000" dirty="0" err="1">
                <a:solidFill>
                  <a:srgbClr val="000000"/>
                </a:solidFill>
              </a:rPr>
              <a:t>about</a:t>
            </a:r>
            <a:r>
              <a:rPr lang="pt-BR" sz="3200" baseline="30000" dirty="0">
                <a:solidFill>
                  <a:srgbClr val="000000"/>
                </a:solidFill>
              </a:rPr>
              <a:t> 98% </a:t>
            </a:r>
            <a:r>
              <a:rPr lang="pt-BR" sz="3200" baseline="30000" dirty="0" err="1">
                <a:solidFill>
                  <a:srgbClr val="000000"/>
                </a:solidFill>
              </a:rPr>
              <a:t>missing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objective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is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predict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rating for a set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1 </a:t>
            </a:r>
            <a:r>
              <a:rPr lang="pt-BR" sz="3200" baseline="30000" dirty="0" err="1">
                <a:solidFill>
                  <a:srgbClr val="000000"/>
                </a:solidFill>
              </a:rPr>
              <a:t>million</a:t>
            </a:r>
            <a:endParaRPr lang="pt-BR" sz="3200" baseline="300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>
                <a:solidFill>
                  <a:srgbClr val="000000"/>
                </a:solidFill>
              </a:rPr>
              <a:t>customer-movie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pairs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that</a:t>
            </a:r>
            <a:r>
              <a:rPr lang="pt-BR" sz="3200" baseline="30000" dirty="0">
                <a:solidFill>
                  <a:srgbClr val="000000"/>
                </a:solidFill>
              </a:rPr>
              <a:t> are </a:t>
            </a:r>
            <a:r>
              <a:rPr lang="pt-BR" sz="3200" baseline="30000" dirty="0" err="1">
                <a:solidFill>
                  <a:srgbClr val="000000"/>
                </a:solidFill>
              </a:rPr>
              <a:t>missing</a:t>
            </a:r>
            <a:r>
              <a:rPr lang="pt-BR" sz="3200" baseline="30000" dirty="0">
                <a:solidFill>
                  <a:srgbClr val="000000"/>
                </a:solidFill>
              </a:rPr>
              <a:t> in </a:t>
            </a:r>
            <a:r>
              <a:rPr lang="pt-BR" sz="3200" baseline="30000" dirty="0" err="1">
                <a:solidFill>
                  <a:srgbClr val="000000"/>
                </a:solidFill>
              </a:rPr>
              <a:t>the</a:t>
            </a:r>
            <a:r>
              <a:rPr lang="pt-BR" sz="3200" baseline="30000" dirty="0">
                <a:solidFill>
                  <a:srgbClr val="000000"/>
                </a:solidFill>
              </a:rPr>
              <a:t> training data.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Netflix’s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>
                <a:solidFill>
                  <a:srgbClr val="000000"/>
                </a:solidFill>
              </a:rPr>
              <a:t>original </a:t>
            </a:r>
            <a:r>
              <a:rPr lang="pt-BR" sz="3200" baseline="30000" dirty="0" err="1">
                <a:solidFill>
                  <a:srgbClr val="000000"/>
                </a:solidFill>
              </a:rPr>
              <a:t>algorithm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achieved</a:t>
            </a:r>
            <a:r>
              <a:rPr lang="pt-BR" sz="3200" baseline="30000" dirty="0">
                <a:solidFill>
                  <a:srgbClr val="000000"/>
                </a:solidFill>
              </a:rPr>
              <a:t> a root MSE </a:t>
            </a:r>
            <a:r>
              <a:rPr lang="pt-BR" sz="3200" baseline="30000" dirty="0" err="1">
                <a:solidFill>
                  <a:srgbClr val="000000"/>
                </a:solidFill>
              </a:rPr>
              <a:t>of</a:t>
            </a:r>
            <a:r>
              <a:rPr lang="pt-BR" sz="3200" baseline="30000" dirty="0">
                <a:solidFill>
                  <a:srgbClr val="000000"/>
                </a:solidFill>
              </a:rPr>
              <a:t> 0.953. The </a:t>
            </a:r>
            <a:r>
              <a:rPr lang="pt-BR" sz="3200" baseline="30000" dirty="0" err="1">
                <a:solidFill>
                  <a:srgbClr val="000000"/>
                </a:solidFill>
              </a:rPr>
              <a:t>first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team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to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achieve</a:t>
            </a:r>
            <a:r>
              <a:rPr lang="pt-BR" sz="3200" baseline="30000" dirty="0">
                <a:solidFill>
                  <a:srgbClr val="000000"/>
                </a:solidFill>
              </a:rPr>
              <a:t> a 10% </a:t>
            </a:r>
            <a:r>
              <a:rPr lang="pt-BR" sz="3200" baseline="30000" dirty="0" err="1">
                <a:solidFill>
                  <a:srgbClr val="000000"/>
                </a:solidFill>
              </a:rPr>
              <a:t>improvement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wins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one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million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dollars</a:t>
            </a:r>
            <a:r>
              <a:rPr lang="pt-BR" sz="3200" baseline="300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3200" baseline="30000" dirty="0" err="1" smtClean="0">
                <a:solidFill>
                  <a:srgbClr val="000000"/>
                </a:solidFill>
              </a:rPr>
              <a:t>is</a:t>
            </a:r>
            <a:r>
              <a:rPr lang="pt-BR" sz="3200" baseline="30000" dirty="0" smtClean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this</a:t>
            </a:r>
            <a:r>
              <a:rPr lang="pt-BR" sz="3200" baseline="30000" dirty="0">
                <a:solidFill>
                  <a:srgbClr val="000000"/>
                </a:solidFill>
              </a:rPr>
              <a:t> a </a:t>
            </a:r>
            <a:r>
              <a:rPr lang="pt-BR" sz="3200" baseline="30000" dirty="0" err="1">
                <a:solidFill>
                  <a:srgbClr val="000000"/>
                </a:solidFill>
              </a:rPr>
              <a:t>supervised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or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unsupervised</a:t>
            </a:r>
            <a:r>
              <a:rPr lang="pt-BR" sz="3200" baseline="30000" dirty="0">
                <a:solidFill>
                  <a:srgbClr val="000000"/>
                </a:solidFill>
              </a:rPr>
              <a:t> </a:t>
            </a:r>
            <a:r>
              <a:rPr lang="pt-BR" sz="3200" baseline="30000" dirty="0" err="1">
                <a:solidFill>
                  <a:srgbClr val="000000"/>
                </a:solidFill>
              </a:rPr>
              <a:t>problem</a:t>
            </a:r>
            <a:r>
              <a:rPr lang="pt-BR" sz="3200" baseline="30000" dirty="0">
                <a:solidFill>
                  <a:srgbClr val="000000"/>
                </a:solidFill>
              </a:rPr>
              <a:t>?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2584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800000"/>
                </a:solidFill>
              </a:rPr>
              <a:t>Motivações</a:t>
            </a:r>
            <a:endParaRPr lang="pt-BR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1729866"/>
            <a:ext cx="3530600" cy="51281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556792"/>
            <a:ext cx="5880100" cy="4525963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Barateamento e popularização dos dispositivos móveis e dos mais diversos tipos de sensores para coleta de dados.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Aumento do poder de processamento e armazenamento dos computadores.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Otimização de recursos em um mercado global cada vez mais competitivo.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Amadurecimento, melhoria e disseminação de técnicas de aprendizagem de máquina.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39" t="1111" r="62197" b="1160"/>
          <a:stretch/>
        </p:blipFill>
        <p:spPr>
          <a:xfrm>
            <a:off x="7664450" y="660279"/>
            <a:ext cx="1270000" cy="12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69848"/>
          </a:xfrm>
        </p:spPr>
        <p:txBody>
          <a:bodyPr/>
          <a:lstStyle/>
          <a:p>
            <a:r>
              <a:rPr lang="pt-BR" dirty="0" smtClean="0"/>
              <a:t>O prêmio </a:t>
            </a:r>
            <a:r>
              <a:rPr lang="pt-BR" dirty="0" err="1" smtClean="0"/>
              <a:t>Netflix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706"/>
            <a:ext cx="9144000" cy="51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1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/>
          <a:lstStyle/>
          <a:p>
            <a:r>
              <a:rPr lang="pt-BR" sz="3200" dirty="0" err="1"/>
              <a:t>Statistical</a:t>
            </a:r>
            <a:r>
              <a:rPr lang="pt-BR" sz="3200" dirty="0"/>
              <a:t> Learning versus </a:t>
            </a:r>
            <a:r>
              <a:rPr lang="pt-BR" sz="3200" dirty="0" err="1"/>
              <a:t>Machine</a:t>
            </a:r>
            <a:r>
              <a:rPr lang="pt-BR" sz="3200" dirty="0"/>
              <a:t>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>
                <a:solidFill>
                  <a:srgbClr val="000000"/>
                </a:solidFill>
              </a:rPr>
              <a:t>Machine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learning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arose</a:t>
            </a:r>
            <a:r>
              <a:rPr lang="pt-BR" sz="3600" baseline="30000" dirty="0">
                <a:solidFill>
                  <a:srgbClr val="000000"/>
                </a:solidFill>
              </a:rPr>
              <a:t> as a </a:t>
            </a:r>
            <a:r>
              <a:rPr lang="pt-BR" sz="3600" baseline="30000" dirty="0" err="1">
                <a:solidFill>
                  <a:srgbClr val="000000"/>
                </a:solidFill>
              </a:rPr>
              <a:t>subfield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of</a:t>
            </a:r>
            <a:r>
              <a:rPr lang="pt-BR" sz="3600" baseline="30000" dirty="0">
                <a:solidFill>
                  <a:srgbClr val="000000"/>
                </a:solidFill>
              </a:rPr>
              <a:t> Artificial </a:t>
            </a:r>
            <a:r>
              <a:rPr lang="pt-BR" sz="3600" baseline="30000" dirty="0" err="1">
                <a:solidFill>
                  <a:srgbClr val="000000"/>
                </a:solidFill>
              </a:rPr>
              <a:t>Intelligence</a:t>
            </a:r>
            <a:r>
              <a:rPr lang="pt-BR" sz="3600" baseline="3000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000000"/>
                </a:solidFill>
              </a:rPr>
              <a:t>Statistical</a:t>
            </a:r>
            <a:r>
              <a:rPr lang="pt-BR" sz="3600" baseline="30000" dirty="0" smtClean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learning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arose</a:t>
            </a:r>
            <a:r>
              <a:rPr lang="pt-BR" sz="3600" baseline="30000" dirty="0">
                <a:solidFill>
                  <a:srgbClr val="000000"/>
                </a:solidFill>
              </a:rPr>
              <a:t> as a </a:t>
            </a:r>
            <a:r>
              <a:rPr lang="pt-BR" sz="3600" baseline="30000" dirty="0" err="1">
                <a:solidFill>
                  <a:srgbClr val="000000"/>
                </a:solidFill>
              </a:rPr>
              <a:t>subfield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of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Statistics</a:t>
            </a:r>
            <a:r>
              <a:rPr lang="pt-BR" sz="3600" baseline="3000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128B02"/>
                </a:solidFill>
              </a:rPr>
              <a:t>There</a:t>
            </a:r>
            <a:r>
              <a:rPr lang="pt-BR" sz="3600" baseline="30000" dirty="0" smtClean="0">
                <a:solidFill>
                  <a:srgbClr val="128B02"/>
                </a:solidFill>
              </a:rPr>
              <a:t> </a:t>
            </a:r>
            <a:r>
              <a:rPr lang="pt-BR" sz="3600" baseline="30000" dirty="0" err="1">
                <a:solidFill>
                  <a:srgbClr val="128B02"/>
                </a:solidFill>
              </a:rPr>
              <a:t>is</a:t>
            </a:r>
            <a:r>
              <a:rPr lang="pt-BR" sz="3600" baseline="30000" dirty="0">
                <a:solidFill>
                  <a:srgbClr val="128B02"/>
                </a:solidFill>
              </a:rPr>
              <a:t> </a:t>
            </a:r>
            <a:r>
              <a:rPr lang="pt-BR" sz="3600" baseline="30000" dirty="0" err="1">
                <a:solidFill>
                  <a:srgbClr val="128B02"/>
                </a:solidFill>
              </a:rPr>
              <a:t>much</a:t>
            </a:r>
            <a:r>
              <a:rPr lang="pt-BR" sz="3600" baseline="30000" dirty="0">
                <a:solidFill>
                  <a:srgbClr val="128B02"/>
                </a:solidFill>
              </a:rPr>
              <a:t> </a:t>
            </a:r>
            <a:r>
              <a:rPr lang="pt-BR" sz="3600" baseline="30000" dirty="0" err="1">
                <a:solidFill>
                  <a:srgbClr val="128B02"/>
                </a:solidFill>
              </a:rPr>
              <a:t>overlap</a:t>
            </a:r>
            <a:r>
              <a:rPr lang="pt-BR" sz="3600" baseline="30000" dirty="0">
                <a:solidFill>
                  <a:srgbClr val="128B02"/>
                </a:solidFill>
              </a:rPr>
              <a:t> </a:t>
            </a:r>
            <a:r>
              <a:rPr lang="pt-BR" sz="3600" baseline="30000" dirty="0">
                <a:solidFill>
                  <a:srgbClr val="000000"/>
                </a:solidFill>
              </a:rPr>
              <a:t>— </a:t>
            </a:r>
            <a:r>
              <a:rPr lang="pt-BR" sz="3600" baseline="30000" dirty="0" err="1">
                <a:solidFill>
                  <a:srgbClr val="000000"/>
                </a:solidFill>
              </a:rPr>
              <a:t>both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fields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focus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on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supervised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and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unsupervised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problems</a:t>
            </a:r>
            <a:r>
              <a:rPr lang="pt-BR" sz="3600" baseline="30000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baseline="30000" dirty="0" err="1" smtClean="0">
                <a:solidFill>
                  <a:srgbClr val="000000"/>
                </a:solidFill>
              </a:rPr>
              <a:t>Machine</a:t>
            </a:r>
            <a:r>
              <a:rPr lang="pt-BR" baseline="30000" dirty="0" smtClean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learning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has</a:t>
            </a:r>
            <a:r>
              <a:rPr lang="pt-BR" baseline="30000" dirty="0">
                <a:solidFill>
                  <a:srgbClr val="000000"/>
                </a:solidFill>
              </a:rPr>
              <a:t> a </a:t>
            </a:r>
            <a:r>
              <a:rPr lang="pt-BR" baseline="30000" dirty="0" err="1">
                <a:solidFill>
                  <a:srgbClr val="000000"/>
                </a:solidFill>
              </a:rPr>
              <a:t>greater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emphasis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on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large</a:t>
            </a:r>
            <a:r>
              <a:rPr lang="pt-BR" baseline="30000" dirty="0">
                <a:solidFill>
                  <a:srgbClr val="128B02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scale</a:t>
            </a:r>
            <a:r>
              <a:rPr lang="pt-BR" baseline="30000" dirty="0">
                <a:solidFill>
                  <a:srgbClr val="128B02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applications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and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prediction</a:t>
            </a:r>
            <a:r>
              <a:rPr lang="pt-BR" baseline="30000" dirty="0">
                <a:solidFill>
                  <a:srgbClr val="128B02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accuracy</a:t>
            </a:r>
            <a:r>
              <a:rPr lang="pt-BR" baseline="30000" dirty="0">
                <a:solidFill>
                  <a:srgbClr val="000000"/>
                </a:solidFill>
              </a:rPr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baseline="30000" dirty="0" err="1" smtClean="0">
                <a:solidFill>
                  <a:srgbClr val="000000"/>
                </a:solidFill>
              </a:rPr>
              <a:t>Statistical</a:t>
            </a:r>
            <a:r>
              <a:rPr lang="pt-BR" baseline="30000" dirty="0" smtClean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learning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emphasizes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models</a:t>
            </a:r>
            <a:r>
              <a:rPr lang="pt-BR" baseline="30000" dirty="0">
                <a:solidFill>
                  <a:srgbClr val="128B02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and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their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interpretability</a:t>
            </a:r>
            <a:r>
              <a:rPr lang="pt-BR" baseline="30000" dirty="0">
                <a:solidFill>
                  <a:srgbClr val="000000"/>
                </a:solidFill>
              </a:rPr>
              <a:t>, </a:t>
            </a:r>
            <a:r>
              <a:rPr lang="pt-BR" baseline="30000" dirty="0" err="1">
                <a:solidFill>
                  <a:srgbClr val="000000"/>
                </a:solidFill>
              </a:rPr>
              <a:t>and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precision</a:t>
            </a:r>
            <a:r>
              <a:rPr lang="pt-BR" baseline="30000" dirty="0">
                <a:solidFill>
                  <a:srgbClr val="128B02"/>
                </a:solidFill>
              </a:rPr>
              <a:t> </a:t>
            </a:r>
            <a:r>
              <a:rPr lang="pt-BR" baseline="30000" dirty="0" err="1">
                <a:solidFill>
                  <a:srgbClr val="000000"/>
                </a:solidFill>
              </a:rPr>
              <a:t>and</a:t>
            </a:r>
            <a:r>
              <a:rPr lang="pt-BR" baseline="30000" dirty="0">
                <a:solidFill>
                  <a:srgbClr val="000000"/>
                </a:solidFill>
              </a:rPr>
              <a:t> </a:t>
            </a:r>
            <a:r>
              <a:rPr lang="pt-BR" baseline="30000" dirty="0" err="1">
                <a:solidFill>
                  <a:srgbClr val="128B02"/>
                </a:solidFill>
              </a:rPr>
              <a:t>uncertainty</a:t>
            </a:r>
            <a:r>
              <a:rPr lang="pt-BR" baseline="3000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000000"/>
                </a:solidFill>
              </a:rPr>
              <a:t>But</a:t>
            </a:r>
            <a:r>
              <a:rPr lang="pt-BR" sz="3600" baseline="30000" dirty="0" smtClean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distinction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has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become</a:t>
            </a:r>
            <a:r>
              <a:rPr lang="pt-BR" sz="3600" baseline="30000" dirty="0">
                <a:solidFill>
                  <a:srgbClr val="000000"/>
                </a:solidFill>
              </a:rPr>
              <a:t> more </a:t>
            </a:r>
            <a:r>
              <a:rPr lang="pt-BR" sz="3600" baseline="30000" dirty="0" err="1">
                <a:solidFill>
                  <a:srgbClr val="000000"/>
                </a:solidFill>
              </a:rPr>
              <a:t>and</a:t>
            </a:r>
            <a:r>
              <a:rPr lang="pt-BR" sz="3600" baseline="30000" dirty="0">
                <a:solidFill>
                  <a:srgbClr val="000000"/>
                </a:solidFill>
              </a:rPr>
              <a:t> more </a:t>
            </a:r>
            <a:r>
              <a:rPr lang="pt-BR" sz="3600" baseline="30000" dirty="0" err="1">
                <a:solidFill>
                  <a:srgbClr val="000000"/>
                </a:solidFill>
              </a:rPr>
              <a:t>blurred</a:t>
            </a:r>
            <a:r>
              <a:rPr lang="pt-BR" sz="3600" baseline="30000" dirty="0">
                <a:solidFill>
                  <a:srgbClr val="000000"/>
                </a:solidFill>
              </a:rPr>
              <a:t>, </a:t>
            </a:r>
            <a:r>
              <a:rPr lang="pt-BR" sz="3600" baseline="30000" dirty="0" err="1">
                <a:solidFill>
                  <a:srgbClr val="000000"/>
                </a:solidFill>
              </a:rPr>
              <a:t>and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there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is</a:t>
            </a:r>
            <a:r>
              <a:rPr lang="pt-BR" sz="3600" baseline="30000" dirty="0">
                <a:solidFill>
                  <a:srgbClr val="000000"/>
                </a:solidFill>
              </a:rPr>
              <a:t> a </a:t>
            </a:r>
            <a:r>
              <a:rPr lang="pt-BR" sz="3600" baseline="30000" dirty="0" err="1">
                <a:solidFill>
                  <a:srgbClr val="000000"/>
                </a:solidFill>
              </a:rPr>
              <a:t>great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deal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of</a:t>
            </a:r>
            <a:r>
              <a:rPr lang="pt-BR" sz="3600" baseline="30000" dirty="0">
                <a:solidFill>
                  <a:srgbClr val="000000"/>
                </a:solidFill>
              </a:rPr>
              <a:t> “</a:t>
            </a:r>
            <a:r>
              <a:rPr lang="pt-BR" sz="3600" baseline="30000" dirty="0" err="1">
                <a:solidFill>
                  <a:srgbClr val="000000"/>
                </a:solidFill>
              </a:rPr>
              <a:t>cross-fertilization</a:t>
            </a:r>
            <a:r>
              <a:rPr lang="pt-BR" sz="3600" baseline="30000" dirty="0">
                <a:solidFill>
                  <a:srgbClr val="000000"/>
                </a:solidFill>
              </a:rPr>
              <a:t>”.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600" baseline="30000" dirty="0" err="1" smtClean="0">
                <a:solidFill>
                  <a:srgbClr val="000000"/>
                </a:solidFill>
              </a:rPr>
              <a:t>Machine</a:t>
            </a:r>
            <a:r>
              <a:rPr lang="pt-BR" sz="3600" baseline="30000" dirty="0" smtClean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learning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has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the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upper</a:t>
            </a:r>
            <a:r>
              <a:rPr lang="pt-BR" sz="3600" baseline="30000" dirty="0">
                <a:solidFill>
                  <a:srgbClr val="000000"/>
                </a:solidFill>
              </a:rPr>
              <a:t> </a:t>
            </a:r>
            <a:r>
              <a:rPr lang="pt-BR" sz="3600" baseline="30000" dirty="0" err="1">
                <a:solidFill>
                  <a:srgbClr val="000000"/>
                </a:solidFill>
              </a:rPr>
              <a:t>hand</a:t>
            </a:r>
            <a:r>
              <a:rPr lang="pt-BR" sz="3600" baseline="30000" dirty="0">
                <a:solidFill>
                  <a:srgbClr val="000000"/>
                </a:solidFill>
              </a:rPr>
              <a:t> in </a:t>
            </a:r>
            <a:r>
              <a:rPr lang="pt-BR" sz="3600" baseline="30000" dirty="0">
                <a:solidFill>
                  <a:srgbClr val="128B02"/>
                </a:solidFill>
              </a:rPr>
              <a:t>Marketing!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43305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3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627" y="1001584"/>
            <a:ext cx="8667861" cy="4227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1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702968"/>
            <a:ext cx="8229600" cy="1069848"/>
          </a:xfrm>
        </p:spPr>
        <p:txBody>
          <a:bodyPr/>
          <a:lstStyle/>
          <a:p>
            <a:r>
              <a:rPr lang="pt-BR" dirty="0" err="1" smtClean="0"/>
              <a:t>Deep</a:t>
            </a:r>
            <a:r>
              <a:rPr lang="pt-BR" dirty="0" smtClean="0"/>
              <a:t> Learning</a:t>
            </a:r>
            <a:endParaRPr lang="pt-BR" dirty="0"/>
          </a:p>
        </p:txBody>
      </p:sp>
      <p:pic>
        <p:nvPicPr>
          <p:cNvPr id="3" name="Shape 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512" y="2102320"/>
            <a:ext cx="6060674" cy="46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76"/>
          <p:cNvSpPr txBox="1"/>
          <p:nvPr/>
        </p:nvSpPr>
        <p:spPr>
          <a:xfrm>
            <a:off x="6228184" y="1988840"/>
            <a:ext cx="2664296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Image</a:t>
            </a:r>
            <a:r>
              <a:rPr lang="pt-BR" sz="2400" dirty="0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, </a:t>
            </a:r>
            <a:r>
              <a:rPr lang="pt-BR" sz="2400" dirty="0" err="1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automatically</a:t>
            </a:r>
            <a:r>
              <a:rPr lang="pt-BR" sz="2400" dirty="0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 </a:t>
            </a:r>
            <a:r>
              <a:rPr lang="pt-BR" sz="2400" dirty="0" err="1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annotated</a:t>
            </a:r>
            <a:r>
              <a:rPr lang="pt-BR" sz="2400" dirty="0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 </a:t>
            </a:r>
            <a:r>
              <a:rPr lang="pt-BR" sz="2400" dirty="0" err="1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by</a:t>
            </a:r>
            <a:r>
              <a:rPr lang="pt-BR" sz="2400" dirty="0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 </a:t>
            </a:r>
            <a:r>
              <a:rPr lang="pt-BR" sz="2400" dirty="0" err="1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Deep</a:t>
            </a:r>
            <a:r>
              <a:rPr lang="pt-BR" sz="2400" dirty="0">
                <a:solidFill>
                  <a:srgbClr val="1F243C"/>
                </a:solidFill>
                <a:highlight>
                  <a:srgbClr val="FFFFFF"/>
                </a:highlight>
                <a:latin typeface="+mn-lt"/>
                <a:ea typeface="Quicksand"/>
                <a:cs typeface="Quicksand"/>
                <a:sym typeface="Quicksand"/>
              </a:rPr>
              <a:t> Learning. </a:t>
            </a:r>
            <a:endParaRPr sz="2400" dirty="0">
              <a:solidFill>
                <a:srgbClr val="1F243C"/>
              </a:solidFill>
              <a:highlight>
                <a:srgbClr val="FFFFFF"/>
              </a:highlight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11111"/>
                </a:solidFill>
                <a:highlight>
                  <a:srgbClr val="FFFFFF"/>
                </a:highlight>
                <a:latin typeface="+mn-lt"/>
              </a:rPr>
              <a:t> </a:t>
            </a:r>
            <a:endParaRPr dirty="0">
              <a:latin typeface="+mn-lt"/>
            </a:endParaRPr>
          </a:p>
        </p:txBody>
      </p:sp>
      <p:pic>
        <p:nvPicPr>
          <p:cNvPr id="5" name="Shape 37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764704"/>
            <a:ext cx="4557322" cy="11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052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069848"/>
          </a:xfrm>
        </p:spPr>
        <p:txBody>
          <a:bodyPr/>
          <a:lstStyle/>
          <a:p>
            <a:r>
              <a:rPr lang="pt-BR" dirty="0" smtClean="0"/>
              <a:t>Ecossistema Python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9364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3886200"/>
            <a:ext cx="6934200" cy="297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800000"/>
                </a:solidFill>
              </a:rPr>
              <a:t>Workflow 1</a:t>
            </a:r>
            <a:endParaRPr lang="pt-BR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Definição do problema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Análise Exploratória dos Dados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Preparar os dados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Avaliar Algoritmos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Melhorar os 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Apresentar os resultados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39" t="1111" r="62197" b="1160"/>
          <a:stretch/>
        </p:blipFill>
        <p:spPr>
          <a:xfrm>
            <a:off x="7664450" y="732287"/>
            <a:ext cx="1270000" cy="12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7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Workflow 2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045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39" t="1111" r="62197" b="1160"/>
          <a:stretch/>
        </p:blipFill>
        <p:spPr>
          <a:xfrm>
            <a:off x="7664450" y="732287"/>
            <a:ext cx="1270000" cy="12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57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Projeto Ciência de Dados na Prática (</a:t>
            </a:r>
            <a:r>
              <a:rPr lang="pt-BR" sz="3200" dirty="0" err="1"/>
              <a:t>cdp</a:t>
            </a:r>
            <a:r>
              <a:rPr lang="pt-BR" sz="3200" dirty="0"/>
              <a:t>)</a:t>
            </a:r>
            <a:br>
              <a:rPr lang="pt-BR" sz="3200" dirty="0"/>
            </a:br>
            <a:r>
              <a:rPr lang="pt-BR" sz="3200" dirty="0"/>
              <a:t>Material didático gratuito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 err="1"/>
              <a:t>GitHub</a:t>
            </a:r>
            <a:endParaRPr lang="pt-BR" sz="2000" dirty="0"/>
          </a:p>
          <a:p>
            <a:pPr lvl="1"/>
            <a:r>
              <a:rPr lang="pt-BR" sz="2000" dirty="0" err="1"/>
              <a:t>http</a:t>
            </a:r>
            <a:r>
              <a:rPr lang="pt-BR" sz="2000" dirty="0"/>
              <a:t>://</a:t>
            </a:r>
            <a:r>
              <a:rPr lang="pt-BR" sz="2000" dirty="0" err="1"/>
              <a:t>bit.ly</a:t>
            </a:r>
            <a:r>
              <a:rPr lang="pt-BR" sz="2000" dirty="0"/>
              <a:t>/</a:t>
            </a:r>
            <a:r>
              <a:rPr lang="pt-BR" sz="2000" dirty="0" err="1"/>
              <a:t>cdpgithub</a:t>
            </a:r>
            <a:r>
              <a:rPr lang="pt-BR" sz="2000" dirty="0"/>
              <a:t>  </a:t>
            </a:r>
          </a:p>
          <a:p>
            <a:r>
              <a:rPr lang="pt-BR" sz="2000" dirty="0" err="1"/>
              <a:t>YouTube</a:t>
            </a:r>
            <a:endParaRPr lang="pt-BR" sz="2000" dirty="0"/>
          </a:p>
          <a:p>
            <a:pPr lvl="1"/>
            <a:r>
              <a:rPr lang="pt-BR" sz="2000" dirty="0">
                <a:hlinkClick r:id="rId2"/>
              </a:rPr>
              <a:t>http://bit.ly/</a:t>
            </a:r>
            <a:r>
              <a:rPr lang="pt-BR" sz="2000" dirty="0" smtClean="0">
                <a:hlinkClick r:id="rId2"/>
              </a:rPr>
              <a:t>cdpvideos</a:t>
            </a:r>
            <a:endParaRPr lang="pt-BR" sz="2000" dirty="0" smtClean="0"/>
          </a:p>
          <a:p>
            <a:r>
              <a:rPr lang="pt-BR" sz="2000" dirty="0" err="1" smtClean="0"/>
              <a:t>Facebook</a:t>
            </a:r>
            <a:endParaRPr lang="pt-BR" sz="2000" dirty="0" smtClean="0"/>
          </a:p>
          <a:p>
            <a:pPr lvl="1"/>
            <a:r>
              <a:rPr lang="pt-BR" sz="2000" dirty="0" smtClean="0">
                <a:hlinkClick r:id="rId3"/>
              </a:rPr>
              <a:t>http://bit.ly/cdpface</a:t>
            </a:r>
            <a:r>
              <a:rPr lang="pt-BR" sz="2000" dirty="0" smtClean="0"/>
              <a:t>  </a:t>
            </a:r>
            <a:endParaRPr lang="pt-BR" sz="2000" dirty="0"/>
          </a:p>
        </p:txBody>
      </p:sp>
      <p:pic>
        <p:nvPicPr>
          <p:cNvPr id="4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980" y="1369753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01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4034162"/>
            <a:ext cx="4137925" cy="2203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Shape 402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033478"/>
            <a:ext cx="3388940" cy="2203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38108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m 13" descr="puzz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2509" y="5733256"/>
            <a:ext cx="6035675" cy="9361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fontAlgn="auto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pt-BR" sz="3200" dirty="0" smtClean="0">
                <a:solidFill>
                  <a:schemeClr val="tx1"/>
                </a:solidFill>
              </a:rPr>
              <a:t>Regis </a:t>
            </a:r>
            <a:r>
              <a:rPr lang="pt-BR" sz="3200" dirty="0">
                <a:solidFill>
                  <a:schemeClr val="tx1"/>
                </a:solidFill>
              </a:rPr>
              <a:t>Pires Magalhães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pt-BR" sz="2400" dirty="0" smtClean="0">
                <a:solidFill>
                  <a:schemeClr val="tx1"/>
                </a:solidFill>
                <a:latin typeface="Consolas" pitchFamily="49" charset="0"/>
              </a:rPr>
              <a:t>regismagalhaes@ufc.br </a:t>
            </a:r>
            <a:endParaRPr lang="pt-BR" sz="2400" dirty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873250" y="71438"/>
            <a:ext cx="7199313" cy="1071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3600" dirty="0">
                <a:solidFill>
                  <a:schemeClr val="tx1"/>
                </a:solidFill>
                <a:latin typeface="+mj-lt"/>
                <a:cs typeface="+mn-cs"/>
              </a:rPr>
              <a:t>Obrigado!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800" dirty="0" err="1">
                <a:solidFill>
                  <a:schemeClr val="tx1"/>
                </a:solidFill>
                <a:latin typeface="+mj-lt"/>
                <a:cs typeface="+mn-cs"/>
              </a:rPr>
              <a:t>Dúvidas</a:t>
            </a:r>
            <a:r>
              <a:rPr lang="en-US" sz="2800" dirty="0">
                <a:solidFill>
                  <a:schemeClr val="tx1"/>
                </a:solidFill>
                <a:latin typeface="+mj-lt"/>
                <a:cs typeface="+mn-cs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+mj-lt"/>
                <a:cs typeface="+mn-cs"/>
              </a:rPr>
              <a:t>comentários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cs typeface="+mn-cs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+mj-lt"/>
                <a:cs typeface="+mn-cs"/>
              </a:rPr>
              <a:t>sugestões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cs typeface="+mn-cs"/>
              </a:rPr>
              <a:t>?</a:t>
            </a:r>
            <a:endParaRPr lang="en-US" sz="2800" dirty="0">
              <a:solidFill>
                <a:schemeClr val="tx1"/>
              </a:solidFill>
              <a:latin typeface="+mj-lt"/>
              <a:cs typeface="+mn-cs"/>
            </a:endParaRPr>
          </a:p>
        </p:txBody>
      </p:sp>
      <p:pic>
        <p:nvPicPr>
          <p:cNvPr id="5" name="Picture 2" descr="http://guiadoestudante.abril.com.br/blogs/atualidades-vestibular/files/2013/06/BrasaoUFC_wikimediacomm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350" y="5388319"/>
            <a:ext cx="868698" cy="142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56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0"/>
            <a:ext cx="83309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141" y="6388100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800000"/>
                </a:solidFill>
              </a:rPr>
              <a:t>https</a:t>
            </a:r>
            <a:r>
              <a:rPr lang="pt-BR" sz="2000" dirty="0" smtClean="0">
                <a:solidFill>
                  <a:srgbClr val="800000"/>
                </a:solidFill>
              </a:rPr>
              <a:t>://</a:t>
            </a:r>
            <a:r>
              <a:rPr lang="pt-BR" sz="2000" dirty="0" err="1" smtClean="0">
                <a:solidFill>
                  <a:srgbClr val="800000"/>
                </a:solidFill>
              </a:rPr>
              <a:t>stackoverflow.com</a:t>
            </a:r>
            <a:r>
              <a:rPr lang="pt-BR" sz="2000" dirty="0" smtClean="0">
                <a:solidFill>
                  <a:srgbClr val="800000"/>
                </a:solidFill>
              </a:rPr>
              <a:t>/insights/</a:t>
            </a:r>
            <a:r>
              <a:rPr lang="pt-BR" sz="2000" dirty="0" err="1" smtClean="0">
                <a:solidFill>
                  <a:srgbClr val="800000"/>
                </a:solidFill>
              </a:rPr>
              <a:t>survey</a:t>
            </a:r>
            <a:r>
              <a:rPr lang="pt-BR" sz="2000" dirty="0" smtClean="0">
                <a:solidFill>
                  <a:srgbClr val="800000"/>
                </a:solidFill>
              </a:rPr>
              <a:t>/2017/</a:t>
            </a:r>
            <a:endParaRPr lang="pt-BR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5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6805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5141" y="6388100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800000"/>
                </a:solidFill>
              </a:rPr>
              <a:t>https</a:t>
            </a:r>
            <a:r>
              <a:rPr lang="pt-BR" sz="2000" dirty="0" smtClean="0">
                <a:solidFill>
                  <a:srgbClr val="800000"/>
                </a:solidFill>
              </a:rPr>
              <a:t>://</a:t>
            </a:r>
            <a:r>
              <a:rPr lang="pt-BR" sz="2000" dirty="0" err="1" smtClean="0">
                <a:solidFill>
                  <a:srgbClr val="800000"/>
                </a:solidFill>
              </a:rPr>
              <a:t>stackoverflow.com</a:t>
            </a:r>
            <a:r>
              <a:rPr lang="pt-BR" sz="2000" dirty="0" smtClean="0">
                <a:solidFill>
                  <a:srgbClr val="800000"/>
                </a:solidFill>
              </a:rPr>
              <a:t>/insights/</a:t>
            </a:r>
            <a:r>
              <a:rPr lang="pt-BR" sz="2000" dirty="0" err="1" smtClean="0">
                <a:solidFill>
                  <a:srgbClr val="800000"/>
                </a:solidFill>
              </a:rPr>
              <a:t>survey</a:t>
            </a:r>
            <a:r>
              <a:rPr lang="pt-BR" sz="2000" dirty="0" smtClean="0">
                <a:solidFill>
                  <a:srgbClr val="800000"/>
                </a:solidFill>
              </a:rPr>
              <a:t>/2017/</a:t>
            </a:r>
            <a:endParaRPr lang="pt-BR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2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9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1750" y="4235885"/>
            <a:ext cx="2958124" cy="26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Exemplos de uso de técnicas de aprendizado de máquina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0954"/>
            <a:ext cx="8229600" cy="4324350"/>
          </a:xfrm>
        </p:spPr>
        <p:txBody>
          <a:bodyPr/>
          <a:lstStyle/>
          <a:p>
            <a:r>
              <a:rPr lang="pt-BR" dirty="0"/>
              <a:t>Risco de empréstimo / seguro / plano de saúde</a:t>
            </a:r>
          </a:p>
          <a:p>
            <a:r>
              <a:rPr lang="pt-BR" dirty="0"/>
              <a:t>Preços de imóveis / carros</a:t>
            </a:r>
          </a:p>
          <a:p>
            <a:r>
              <a:rPr lang="pt-BR" dirty="0"/>
              <a:t>Produtos com maior chance de venda</a:t>
            </a:r>
          </a:p>
          <a:p>
            <a:r>
              <a:rPr lang="pt-BR" dirty="0"/>
              <a:t>Sistemas de recomendação </a:t>
            </a:r>
          </a:p>
          <a:p>
            <a:r>
              <a:rPr lang="pt-BR" dirty="0"/>
              <a:t>Evasão de cursos</a:t>
            </a:r>
          </a:p>
          <a:p>
            <a:r>
              <a:rPr lang="pt-BR" dirty="0"/>
              <a:t>Probabilidade de desenvolver uma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doença</a:t>
            </a:r>
            <a:endParaRPr lang="pt-BR" dirty="0"/>
          </a:p>
          <a:p>
            <a:r>
              <a:rPr lang="pt-BR" dirty="0"/>
              <a:t>Sistema de busca </a:t>
            </a:r>
          </a:p>
          <a:p>
            <a:r>
              <a:rPr lang="pt-BR" dirty="0"/>
              <a:t>Sistemas de segurança</a:t>
            </a:r>
          </a:p>
          <a:p>
            <a:r>
              <a:rPr lang="pt-BR" dirty="0"/>
              <a:t>e</a:t>
            </a:r>
            <a:r>
              <a:rPr lang="pt-BR" dirty="0" smtClean="0"/>
              <a:t>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75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848" y="1052736"/>
            <a:ext cx="9165848" cy="5155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14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3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520" y="764704"/>
            <a:ext cx="6359527" cy="53225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306"/>
          <p:cNvSpPr/>
          <p:nvPr/>
        </p:nvSpPr>
        <p:spPr>
          <a:xfrm>
            <a:off x="6197999" y="952249"/>
            <a:ext cx="2727780" cy="11965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921" y="1280625"/>
            <a:ext cx="2018885" cy="57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0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164" y="4121137"/>
            <a:ext cx="2914644" cy="15250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9"/>
          <p:cNvSpPr txBox="1"/>
          <p:nvPr/>
        </p:nvSpPr>
        <p:spPr>
          <a:xfrm>
            <a:off x="1349872" y="2052676"/>
            <a:ext cx="5310360" cy="4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 dirty="0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https://serenatadeamor.org/</a:t>
            </a:r>
            <a:r>
              <a:rPr lang="pt-BR" sz="2000" dirty="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000" dirty="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 dirty="0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https://medium.com/data-science-brigade</a:t>
            </a:r>
            <a:r>
              <a:rPr lang="pt-BR" sz="2000" dirty="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000" dirty="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648562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13092</TotalTime>
  <Words>1117</Words>
  <Application>Microsoft Macintosh PowerPoint</Application>
  <PresentationFormat>On-screen Show (4:3)</PresentationFormat>
  <Paragraphs>115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Urbano</vt:lpstr>
      <vt:lpstr>Aprendizado de Máquina  Introdução</vt:lpstr>
      <vt:lpstr>PowerPoint Presentation</vt:lpstr>
      <vt:lpstr>PowerPoint Presentation</vt:lpstr>
      <vt:lpstr>Motivações</vt:lpstr>
      <vt:lpstr>PowerPoint Presentation</vt:lpstr>
      <vt:lpstr>PowerPoint Presentation</vt:lpstr>
      <vt:lpstr>Exemplos de uso de técnicas de aprendizado de máquina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Usos de Machine Learning</vt:lpstr>
      <vt:lpstr>Identify the risk factors for prostate cancer</vt:lpstr>
      <vt:lpstr>Correlação</vt:lpstr>
      <vt:lpstr>PowerPoint Presentation</vt:lpstr>
      <vt:lpstr>Correlação</vt:lpstr>
      <vt:lpstr>Classify a recorded phoneme based on a log-periodogram</vt:lpstr>
      <vt:lpstr>Predict whether someone will have a heart attack on the basis of demographic, diet and clinical measurements </vt:lpstr>
      <vt:lpstr>Spam Detection </vt:lpstr>
      <vt:lpstr>Identify the numbers in a handwritten zip code</vt:lpstr>
      <vt:lpstr>Classify a tissue sample into one of several cancer classes, based on a gene expression profile</vt:lpstr>
      <vt:lpstr>Establish the relationship between salary and demographic variables in population survey data</vt:lpstr>
      <vt:lpstr>Classify the pixels in a LANDSAT image, by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Aprendizagem Supervisionada</vt:lpstr>
      <vt:lpstr>Objetivos</vt:lpstr>
      <vt:lpstr>Filosofia</vt:lpstr>
      <vt:lpstr>Aprendizagem não supervisionada</vt:lpstr>
      <vt:lpstr>Aprendizagem não supervisionada</vt:lpstr>
      <vt:lpstr>O prêmio Netflix</vt:lpstr>
      <vt:lpstr>O prêmio Netflix</vt:lpstr>
      <vt:lpstr>Statistical Learning versus Machine Learning</vt:lpstr>
      <vt:lpstr>PowerPoint Presentation</vt:lpstr>
      <vt:lpstr>Deep Learning</vt:lpstr>
      <vt:lpstr>Ecossistema Python</vt:lpstr>
      <vt:lpstr>Workflow 1</vt:lpstr>
      <vt:lpstr>Workflow 2</vt:lpstr>
      <vt:lpstr>Projeto Ciência de Dados na Prática (cdp) Material didático gratuito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Instalação do Ruby</dc:title>
  <dc:creator>regis</dc:creator>
  <cp:lastModifiedBy>Regis</cp:lastModifiedBy>
  <cp:revision>435</cp:revision>
  <cp:lastPrinted>2007-10-29T18:43:58Z</cp:lastPrinted>
  <dcterms:created xsi:type="dcterms:W3CDTF">2007-08-05T21:05:55Z</dcterms:created>
  <dcterms:modified xsi:type="dcterms:W3CDTF">2018-03-05T04:55:26Z</dcterms:modified>
</cp:coreProperties>
</file>